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7" r:id="rId2"/>
    <p:sldId id="278" r:id="rId3"/>
    <p:sldId id="291" r:id="rId4"/>
    <p:sldId id="294" r:id="rId5"/>
    <p:sldId id="292" r:id="rId6"/>
    <p:sldId id="295" r:id="rId7"/>
    <p:sldId id="293" r:id="rId8"/>
    <p:sldId id="279" r:id="rId9"/>
    <p:sldId id="273" r:id="rId10"/>
    <p:sldId id="284" r:id="rId11"/>
    <p:sldId id="286" r:id="rId12"/>
    <p:sldId id="281" r:id="rId13"/>
    <p:sldId id="276" r:id="rId14"/>
    <p:sldId id="257" r:id="rId15"/>
    <p:sldId id="258" r:id="rId16"/>
    <p:sldId id="259" r:id="rId1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3" autoAdjust="0"/>
    <p:restoredTop sz="94660" autoAdjust="0"/>
  </p:normalViewPr>
  <p:slideViewPr>
    <p:cSldViewPr snapToGrid="0">
      <p:cViewPr varScale="1">
        <p:scale>
          <a:sx n="67" d="100"/>
          <a:sy n="67" d="100"/>
        </p:scale>
        <p:origin x="91" y="44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AC7EA8-FFAC-4113-9BED-E2CDF2995A73}" type="datetimeFigureOut">
              <a:rPr lang="ko-KR" altLang="en-US" smtClean="0"/>
              <a:t>2020-11-10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206514-6DA0-48C7-BC52-A2C7F51668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1722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23950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92044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92044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92044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27538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9204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92044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23950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23950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23950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9204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A211-5076-466A-BA79-1AE491B399C5}" type="datetimeFigureOut">
              <a:rPr lang="ko-KR" altLang="en-US" smtClean="0"/>
              <a:t>2020-11-10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BF0B4-9893-4283-9D25-8FC7804FA9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7205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A211-5076-466A-BA79-1AE491B399C5}" type="datetimeFigureOut">
              <a:rPr lang="ko-KR" altLang="en-US" smtClean="0"/>
              <a:t>2020-11-10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BF0B4-9893-4283-9D25-8FC7804FA9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6304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A211-5076-466A-BA79-1AE491B399C5}" type="datetimeFigureOut">
              <a:rPr lang="ko-KR" altLang="en-US" smtClean="0"/>
              <a:t>2020-11-10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BF0B4-9893-4283-9D25-8FC7804FA9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1221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A211-5076-466A-BA79-1AE491B399C5}" type="datetimeFigureOut">
              <a:rPr lang="ko-KR" altLang="en-US" smtClean="0"/>
              <a:t>2020-11-10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BF0B4-9893-4283-9D25-8FC7804FA9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9648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A211-5076-466A-BA79-1AE491B399C5}" type="datetimeFigureOut">
              <a:rPr lang="ko-KR" altLang="en-US" smtClean="0"/>
              <a:t>2020-11-10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BF0B4-9893-4283-9D25-8FC7804FA9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1285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A211-5076-466A-BA79-1AE491B399C5}" type="datetimeFigureOut">
              <a:rPr lang="ko-KR" altLang="en-US" smtClean="0"/>
              <a:t>2020-11-10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BF0B4-9893-4283-9D25-8FC7804FA9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4663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A211-5076-466A-BA79-1AE491B399C5}" type="datetimeFigureOut">
              <a:rPr lang="ko-KR" altLang="en-US" smtClean="0"/>
              <a:t>2020-11-10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BF0B4-9893-4283-9D25-8FC7804FA9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6262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A211-5076-466A-BA79-1AE491B399C5}" type="datetimeFigureOut">
              <a:rPr lang="ko-KR" altLang="en-US" smtClean="0"/>
              <a:t>2020-11-10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BF0B4-9893-4283-9D25-8FC7804FA9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8447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A211-5076-466A-BA79-1AE491B399C5}" type="datetimeFigureOut">
              <a:rPr lang="ko-KR" altLang="en-US" smtClean="0"/>
              <a:t>2020-11-10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BF0B4-9893-4283-9D25-8FC7804FA9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6583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A211-5076-466A-BA79-1AE491B399C5}" type="datetimeFigureOut">
              <a:rPr lang="ko-KR" altLang="en-US" smtClean="0"/>
              <a:t>2020-11-10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BF0B4-9893-4283-9D25-8FC7804FA9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682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A211-5076-466A-BA79-1AE491B399C5}" type="datetimeFigureOut">
              <a:rPr lang="ko-KR" altLang="en-US" smtClean="0"/>
              <a:t>2020-11-10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BF0B4-9893-4283-9D25-8FC7804FA9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78604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설명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7755998"/>
              </p:ext>
            </p:extLst>
          </p:nvPr>
        </p:nvGraphicFramePr>
        <p:xfrm>
          <a:off x="143339" y="499790"/>
          <a:ext cx="11865103" cy="5881538"/>
        </p:xfrm>
        <a:graphic>
          <a:graphicData uri="http://schemas.openxmlformats.org/drawingml/2006/table">
            <a:tbl>
              <a:tblPr/>
              <a:tblGrid>
                <a:gridCol w="118651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881538">
                <a:tc>
                  <a:txBody>
                    <a:bodyPr/>
                    <a:lstStyle/>
                    <a:p>
                      <a:pPr marL="0" marR="0" lvl="0" indent="0" algn="l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</a:t>
                      </a:r>
                      <a:endParaRPr kumimoji="1" lang="ko-KR" alt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0800" marR="25400" marT="19050" marB="1905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" name="Group 3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178536250"/>
              </p:ext>
            </p:extLst>
          </p:nvPr>
        </p:nvGraphicFramePr>
        <p:xfrm>
          <a:off x="143340" y="188640"/>
          <a:ext cx="11870018" cy="289560"/>
        </p:xfrm>
        <a:graphic>
          <a:graphicData uri="http://schemas.openxmlformats.org/drawingml/2006/table">
            <a:tbl>
              <a:tblPr/>
              <a:tblGrid>
                <a:gridCol w="6539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052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53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722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7320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90994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895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kern="1200" baseline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Title</a:t>
                      </a:r>
                      <a:endParaRPr lang="ko-KR" altLang="en-US" sz="800" b="0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800" marR="25401" marT="19050" marB="1905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0800" marR="25401" marT="19050" marB="1905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화면경로</a:t>
                      </a:r>
                    </a:p>
                  </a:txBody>
                  <a:tcPr marL="50800" marR="25401" marT="19050" marB="1905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0800" marR="25401" marT="19050" marB="1905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작성자</a:t>
                      </a:r>
                    </a:p>
                  </a:txBody>
                  <a:tcPr marL="50800" marR="25401" marT="19050" marB="1905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5726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0800" marR="25401" marT="19050" marB="19050"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1" name="텍스트 개체 틀 16"/>
          <p:cNvSpPr>
            <a:spLocks noGrp="1"/>
          </p:cNvSpPr>
          <p:nvPr>
            <p:ph type="body" sz="quarter" idx="14"/>
          </p:nvPr>
        </p:nvSpPr>
        <p:spPr>
          <a:xfrm>
            <a:off x="869777" y="206374"/>
            <a:ext cx="2190767" cy="238499"/>
          </a:xfrm>
          <a:prstGeom prst="rect">
            <a:avLst/>
          </a:prstGeom>
        </p:spPr>
        <p:txBody>
          <a:bodyPr/>
          <a:lstStyle>
            <a:lvl1pPr>
              <a:buNone/>
              <a:defRPr sz="800">
                <a:latin typeface="돋움" pitchFamily="50" charset="-127"/>
                <a:ea typeface="돋움" pitchFamily="50" charset="-127"/>
              </a:defRPr>
            </a:lvl1pPr>
            <a:lvl2pPr>
              <a:defRPr sz="800">
                <a:latin typeface="돋움" pitchFamily="50" charset="-127"/>
                <a:ea typeface="돋움" pitchFamily="50" charset="-127"/>
              </a:defRPr>
            </a:lvl2pPr>
            <a:lvl3pPr>
              <a:defRPr sz="800">
                <a:latin typeface="돋움" pitchFamily="50" charset="-127"/>
                <a:ea typeface="돋움" pitchFamily="50" charset="-127"/>
              </a:defRPr>
            </a:lvl3pPr>
            <a:lvl4pPr>
              <a:defRPr sz="800">
                <a:latin typeface="돋움" pitchFamily="50" charset="-127"/>
                <a:ea typeface="돋움" pitchFamily="50" charset="-127"/>
              </a:defRPr>
            </a:lvl4pPr>
            <a:lvl5pPr>
              <a:defRPr sz="800">
                <a:latin typeface="돋움" pitchFamily="50" charset="-127"/>
                <a:ea typeface="돋움" pitchFamily="50" charset="-127"/>
              </a:defRPr>
            </a:lvl5pPr>
          </a:lstStyle>
          <a:p>
            <a:pPr lvl="0"/>
            <a:endParaRPr lang="ko-KR" altLang="en-US" dirty="0"/>
          </a:p>
        </p:txBody>
      </p:sp>
      <p:sp>
        <p:nvSpPr>
          <p:cNvPr id="12" name="텍스트 개체 틀 16"/>
          <p:cNvSpPr>
            <a:spLocks noGrp="1"/>
          </p:cNvSpPr>
          <p:nvPr>
            <p:ph type="body" sz="quarter" idx="15"/>
          </p:nvPr>
        </p:nvSpPr>
        <p:spPr>
          <a:xfrm>
            <a:off x="4679802" y="206374"/>
            <a:ext cx="4667284" cy="2385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800">
                <a:latin typeface="돋움" pitchFamily="50" charset="-127"/>
                <a:ea typeface="돋움" pitchFamily="50" charset="-127"/>
              </a:defRPr>
            </a:lvl1pPr>
            <a:lvl2pPr>
              <a:defRPr sz="800">
                <a:latin typeface="돋움" pitchFamily="50" charset="-127"/>
                <a:ea typeface="돋움" pitchFamily="50" charset="-127"/>
              </a:defRPr>
            </a:lvl2pPr>
            <a:lvl3pPr>
              <a:defRPr sz="800">
                <a:latin typeface="돋움" pitchFamily="50" charset="-127"/>
                <a:ea typeface="돋움" pitchFamily="50" charset="-127"/>
              </a:defRPr>
            </a:lvl3pPr>
            <a:lvl4pPr>
              <a:defRPr sz="800">
                <a:latin typeface="돋움" pitchFamily="50" charset="-127"/>
                <a:ea typeface="돋움" pitchFamily="50" charset="-127"/>
              </a:defRPr>
            </a:lvl4pPr>
            <a:lvl5pPr>
              <a:defRPr sz="800">
                <a:latin typeface="돋움" pitchFamily="50" charset="-127"/>
                <a:ea typeface="돋움" pitchFamily="50" charset="-127"/>
              </a:defRPr>
            </a:lvl5pPr>
          </a:lstStyle>
          <a:p>
            <a:pPr lvl="0"/>
            <a:endParaRPr lang="ko-KR" altLang="en-US" dirty="0"/>
          </a:p>
        </p:txBody>
      </p:sp>
      <p:sp>
        <p:nvSpPr>
          <p:cNvPr id="20" name="텍스트 개체 틀 16"/>
          <p:cNvSpPr>
            <a:spLocks noGrp="1"/>
          </p:cNvSpPr>
          <p:nvPr>
            <p:ph type="body" sz="quarter" idx="16"/>
          </p:nvPr>
        </p:nvSpPr>
        <p:spPr>
          <a:xfrm>
            <a:off x="10109091" y="206374"/>
            <a:ext cx="1714511" cy="238499"/>
          </a:xfrm>
          <a:prstGeom prst="rect">
            <a:avLst/>
          </a:prstGeom>
        </p:spPr>
        <p:txBody>
          <a:bodyPr/>
          <a:lstStyle>
            <a:lvl1pPr>
              <a:buNone/>
              <a:defRPr sz="800">
                <a:latin typeface="돋움" pitchFamily="50" charset="-127"/>
                <a:ea typeface="돋움" pitchFamily="50" charset="-127"/>
              </a:defRPr>
            </a:lvl1pPr>
            <a:lvl2pPr>
              <a:defRPr sz="800">
                <a:latin typeface="돋움" pitchFamily="50" charset="-127"/>
                <a:ea typeface="돋움" pitchFamily="50" charset="-127"/>
              </a:defRPr>
            </a:lvl2pPr>
            <a:lvl3pPr>
              <a:defRPr sz="800">
                <a:latin typeface="돋움" pitchFamily="50" charset="-127"/>
                <a:ea typeface="돋움" pitchFamily="50" charset="-127"/>
              </a:defRPr>
            </a:lvl3pPr>
            <a:lvl4pPr>
              <a:defRPr sz="800">
                <a:latin typeface="돋움" pitchFamily="50" charset="-127"/>
                <a:ea typeface="돋움" pitchFamily="50" charset="-127"/>
              </a:defRPr>
            </a:lvl4pPr>
            <a:lvl5pPr>
              <a:defRPr sz="800">
                <a:latin typeface="돋움" pitchFamily="50" charset="-127"/>
                <a:ea typeface="돋움" pitchFamily="50" charset="-127"/>
              </a:defRPr>
            </a:lvl5pPr>
          </a:lstStyle>
          <a:p>
            <a:pPr lvl="0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129612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DA211-5076-466A-BA79-1AE491B399C5}" type="datetimeFigureOut">
              <a:rPr lang="ko-KR" altLang="en-US" smtClean="0"/>
              <a:t>2020-11-10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2BF0B4-9893-4283-9D25-8FC7804FA9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220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idev.www.kensington.co.kr/buyinginfo/intro" TargetMode="Externa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5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 smtClean="0"/>
              <a:t>0. </a:t>
            </a:r>
            <a:r>
              <a:rPr lang="ko-KR" altLang="en-US" smtClean="0"/>
              <a:t>카테고리 설정</a:t>
            </a:r>
            <a:endParaRPr lang="ko-KR" alt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5"/>
          </p:nvPr>
        </p:nvSpPr>
        <p:spPr/>
        <p:txBody>
          <a:bodyPr anchor="ctr"/>
          <a:lstStyle/>
          <a:p>
            <a:endParaRPr lang="ko-KR" alt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sz="quarter" idx="16"/>
          </p:nvPr>
        </p:nvSpPr>
        <p:spPr/>
        <p:txBody>
          <a:bodyPr anchor="ctr"/>
          <a:lstStyle/>
          <a:p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 r="64279"/>
          <a:stretch/>
        </p:blipFill>
        <p:spPr>
          <a:xfrm>
            <a:off x="513974" y="1042920"/>
            <a:ext cx="3419851" cy="4549035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5191239" y="1882894"/>
            <a:ext cx="2170211" cy="3158644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" rtlCol="0" anchor="t" anchorCtr="0"/>
          <a:lstStyle/>
          <a:p>
            <a:pPr>
              <a:lnSpc>
                <a:spcPct val="150000"/>
              </a:lnSpc>
            </a:pPr>
            <a:endParaRPr lang="en-US" altLang="ko-KR" sz="800">
              <a:solidFill>
                <a:schemeClr val="tx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800" smtClean="0">
                <a:solidFill>
                  <a:schemeClr val="tx1"/>
                </a:solidFill>
                <a:latin typeface="+mj-ea"/>
                <a:ea typeface="+mj-ea"/>
              </a:rPr>
              <a:t>- </a:t>
            </a:r>
            <a:r>
              <a:rPr lang="ko-KR" altLang="en-US" sz="800" smtClean="0">
                <a:solidFill>
                  <a:schemeClr val="tx1"/>
                </a:solidFill>
                <a:latin typeface="+mj-ea"/>
                <a:ea typeface="+mj-ea"/>
              </a:rPr>
              <a:t>상담 요청 내역 관리</a:t>
            </a:r>
            <a:endParaRPr lang="en-US" altLang="ko-KR" sz="800" smtClean="0">
              <a:solidFill>
                <a:schemeClr val="tx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800" smtClean="0">
                <a:solidFill>
                  <a:schemeClr val="tx1"/>
                </a:solidFill>
                <a:latin typeface="+mj-ea"/>
                <a:ea typeface="+mj-ea"/>
              </a:rPr>
              <a:t>- </a:t>
            </a:r>
            <a:r>
              <a:rPr lang="ko-KR" altLang="en-US" sz="800" smtClean="0">
                <a:solidFill>
                  <a:schemeClr val="tx1"/>
                </a:solidFill>
                <a:latin typeface="+mj-ea"/>
                <a:ea typeface="+mj-ea"/>
              </a:rPr>
              <a:t>매니</a:t>
            </a:r>
            <a:r>
              <a:rPr lang="ko-KR" altLang="en-US" sz="800">
                <a:solidFill>
                  <a:schemeClr val="tx1"/>
                </a:solidFill>
                <a:latin typeface="+mj-ea"/>
                <a:ea typeface="+mj-ea"/>
              </a:rPr>
              <a:t>저</a:t>
            </a:r>
            <a:r>
              <a:rPr lang="ko-KR" altLang="en-US" sz="800" smtClean="0">
                <a:solidFill>
                  <a:schemeClr val="tx1"/>
                </a:solidFill>
                <a:latin typeface="+mj-ea"/>
                <a:ea typeface="+mj-ea"/>
              </a:rPr>
              <a:t> 관리</a:t>
            </a:r>
            <a:endParaRPr lang="en-US" altLang="ko-KR" sz="800" smtClean="0">
              <a:solidFill>
                <a:schemeClr val="tx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800" smtClean="0">
                <a:solidFill>
                  <a:schemeClr val="tx1"/>
                </a:solidFill>
                <a:latin typeface="+mj-ea"/>
                <a:ea typeface="+mj-ea"/>
              </a:rPr>
              <a:t>- </a:t>
            </a:r>
            <a:r>
              <a:rPr lang="ko-KR" altLang="en-US" sz="800" smtClean="0">
                <a:solidFill>
                  <a:schemeClr val="tx1"/>
                </a:solidFill>
                <a:latin typeface="+mj-ea"/>
                <a:ea typeface="+mj-ea"/>
              </a:rPr>
              <a:t>리조트 소개 관리</a:t>
            </a:r>
            <a:endParaRPr lang="en-US" altLang="ko-KR" sz="800" smtClean="0">
              <a:solidFill>
                <a:schemeClr val="tx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800" smtClean="0">
                <a:solidFill>
                  <a:schemeClr val="tx1"/>
                </a:solidFill>
                <a:latin typeface="+mj-ea"/>
                <a:ea typeface="+mj-ea"/>
              </a:rPr>
              <a:t>- </a:t>
            </a:r>
            <a:r>
              <a:rPr lang="ko-KR" altLang="en-US" sz="800" smtClean="0">
                <a:solidFill>
                  <a:schemeClr val="tx1"/>
                </a:solidFill>
                <a:latin typeface="+mj-ea"/>
                <a:ea typeface="+mj-ea"/>
              </a:rPr>
              <a:t>회원권 절차 관리</a:t>
            </a:r>
            <a:endParaRPr lang="en-US" altLang="ko-KR" sz="800" smtClean="0">
              <a:solidFill>
                <a:schemeClr val="tx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800" smtClean="0">
                <a:solidFill>
                  <a:schemeClr val="tx1"/>
                </a:solidFill>
                <a:latin typeface="+mj-ea"/>
                <a:ea typeface="+mj-ea"/>
              </a:rPr>
              <a:t>- </a:t>
            </a:r>
            <a:r>
              <a:rPr lang="ko-KR" altLang="en-US" sz="800" smtClean="0">
                <a:solidFill>
                  <a:schemeClr val="tx1"/>
                </a:solidFill>
                <a:latin typeface="+mj-ea"/>
                <a:ea typeface="+mj-ea"/>
              </a:rPr>
              <a:t>분양 자료 관리</a:t>
            </a:r>
            <a:endParaRPr lang="en-US" altLang="ko-KR" sz="80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191239" y="1879475"/>
            <a:ext cx="2158136" cy="209735"/>
          </a:xfrm>
          <a:prstGeom prst="rect">
            <a:avLst/>
          </a:prstGeom>
          <a:solidFill>
            <a:schemeClr val="accent1">
              <a:alpha val="62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183979" y="1872606"/>
            <a:ext cx="15120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smtClean="0"/>
              <a:t>신규분양 관리</a:t>
            </a:r>
            <a:endParaRPr lang="en-US" altLang="ko-KR" sz="800" smtClean="0"/>
          </a:p>
        </p:txBody>
      </p:sp>
      <p:sp>
        <p:nvSpPr>
          <p:cNvPr id="21" name="직사각형 20"/>
          <p:cNvSpPr/>
          <p:nvPr/>
        </p:nvSpPr>
        <p:spPr>
          <a:xfrm>
            <a:off x="5271753" y="2259664"/>
            <a:ext cx="1691022" cy="80738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모서리가 둥근 사각형 설명선 21"/>
          <p:cNvSpPr/>
          <p:nvPr/>
        </p:nvSpPr>
        <p:spPr>
          <a:xfrm flipH="1">
            <a:off x="7179368" y="2415001"/>
            <a:ext cx="1850331" cy="556800"/>
          </a:xfrm>
          <a:prstGeom prst="wedgeRoundRectCallout">
            <a:avLst>
              <a:gd name="adj1" fmla="val 57363"/>
              <a:gd name="adj2" fmla="val -18496"/>
              <a:gd name="adj3" fmla="val 16667"/>
            </a:avLst>
          </a:prstGeom>
          <a:solidFill>
            <a:schemeClr val="bg1"/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tlCol="0" anchor="ctr"/>
          <a:lstStyle/>
          <a:p>
            <a:pPr lvl="0">
              <a:buClr>
                <a:srgbClr val="000000"/>
              </a:buClr>
              <a:buSzPct val="25000"/>
            </a:pPr>
            <a:r>
              <a:rPr lang="en-US" altLang="ko-KR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- 4</a:t>
            </a:r>
            <a:r>
              <a:rPr lang="ko-KR" altLang="en-US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개의 카테고리 추가</a:t>
            </a:r>
            <a:endParaRPr lang="en-US" altLang="ko-KR" sz="800" smtClean="0">
              <a:solidFill>
                <a:srgbClr val="FF0000"/>
              </a:solidFill>
              <a:latin typeface="+mn-ea"/>
              <a:cs typeface="Arial"/>
              <a:sym typeface="Arial"/>
            </a:endParaRPr>
          </a:p>
          <a:p>
            <a:pPr lvl="0">
              <a:buClr>
                <a:srgbClr val="000000"/>
              </a:buClr>
              <a:buSzPct val="25000"/>
            </a:pPr>
            <a:r>
              <a:rPr lang="en-US" altLang="ko-KR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- </a:t>
            </a:r>
            <a:r>
              <a:rPr lang="ko-KR" altLang="en-US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레저 매니저 관리 레이아웃 변경</a:t>
            </a:r>
            <a:endParaRPr lang="en-US" altLang="ko-KR" sz="800" smtClean="0">
              <a:solidFill>
                <a:srgbClr val="FF0000"/>
              </a:solidFill>
              <a:latin typeface="+mn-ea"/>
              <a:cs typeface="Arial"/>
              <a:sym typeface="Arial"/>
            </a:endParaRPr>
          </a:p>
        </p:txBody>
      </p:sp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5660448"/>
              </p:ext>
            </p:extLst>
          </p:nvPr>
        </p:nvGraphicFramePr>
        <p:xfrm>
          <a:off x="494924" y="3830153"/>
          <a:ext cx="1371072" cy="2274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371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748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분양자료 관리</a:t>
                      </a:r>
                      <a:endParaRPr lang="en-US" altLang="ko-KR" sz="800" b="1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2827557"/>
              </p:ext>
            </p:extLst>
          </p:nvPr>
        </p:nvGraphicFramePr>
        <p:xfrm>
          <a:off x="494923" y="3606738"/>
          <a:ext cx="1365775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365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회원권</a:t>
                      </a:r>
                      <a:r>
                        <a:rPr lang="ko-KR" altLang="en-US" sz="800" b="1" baseline="0" smtClean="0">
                          <a:solidFill>
                            <a:schemeClr val="tx1"/>
                          </a:solidFill>
                          <a:latin typeface="+mn-ea"/>
                        </a:rPr>
                        <a:t> 절차 </a:t>
                      </a: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관리</a:t>
                      </a:r>
                      <a:endParaRPr lang="en-US" altLang="ko-KR" sz="800" b="1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7463401"/>
              </p:ext>
            </p:extLst>
          </p:nvPr>
        </p:nvGraphicFramePr>
        <p:xfrm>
          <a:off x="494923" y="3388905"/>
          <a:ext cx="1365775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365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회원권</a:t>
                      </a:r>
                      <a:r>
                        <a:rPr lang="ko-KR" altLang="en-US" sz="800" b="1" baseline="0" smtClean="0">
                          <a:solidFill>
                            <a:schemeClr val="tx1"/>
                          </a:solidFill>
                          <a:latin typeface="+mn-ea"/>
                        </a:rPr>
                        <a:t> 소개 </a:t>
                      </a: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관리</a:t>
                      </a:r>
                      <a:endParaRPr lang="en-US" altLang="ko-KR" sz="800" b="1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9851807"/>
              </p:ext>
            </p:extLst>
          </p:nvPr>
        </p:nvGraphicFramePr>
        <p:xfrm>
          <a:off x="494923" y="3170076"/>
          <a:ext cx="1365775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365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매니저 관리</a:t>
                      </a:r>
                      <a:endParaRPr lang="en-US" altLang="ko-KR" sz="800" b="1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9294886"/>
              </p:ext>
            </p:extLst>
          </p:nvPr>
        </p:nvGraphicFramePr>
        <p:xfrm>
          <a:off x="714707" y="2693566"/>
          <a:ext cx="1029034" cy="27823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029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82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신규 분양 관리 </a:t>
                      </a:r>
                      <a:r>
                        <a:rPr lang="ko-KR" altLang="en-US" sz="8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∨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3537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/>
        <p:txBody>
          <a:bodyPr anchor="ctr">
            <a:normAutofit/>
          </a:bodyPr>
          <a:lstStyle/>
          <a:p>
            <a:r>
              <a:rPr lang="en-US" altLang="ko-KR" smtClean="0"/>
              <a:t>1. </a:t>
            </a:r>
            <a:r>
              <a:rPr lang="ko-KR" altLang="en-US" smtClean="0"/>
              <a:t>매니</a:t>
            </a:r>
            <a:r>
              <a:rPr lang="ko-KR" altLang="en-US"/>
              <a:t>저</a:t>
            </a:r>
            <a:r>
              <a:rPr lang="ko-KR" altLang="en-US" smtClean="0"/>
              <a:t> 관리</a:t>
            </a:r>
            <a:endParaRPr lang="ko-KR" alt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/>
              <a:t>Login &gt; main &gt; </a:t>
            </a:r>
            <a:r>
              <a:rPr lang="ko-KR" altLang="en-US"/>
              <a:t>통합 </a:t>
            </a:r>
            <a:r>
              <a:rPr lang="en-US" altLang="ko-KR"/>
              <a:t>&gt; </a:t>
            </a:r>
            <a:r>
              <a:rPr lang="ko-KR" altLang="en-US"/>
              <a:t>신규분양 관리 </a:t>
            </a:r>
            <a:r>
              <a:rPr lang="en-US" altLang="ko-KR"/>
              <a:t>&gt; </a:t>
            </a:r>
            <a:r>
              <a:rPr lang="ko-KR" altLang="en-US" smtClean="0"/>
              <a:t>매니</a:t>
            </a:r>
            <a:r>
              <a:rPr lang="ko-KR" altLang="en-US"/>
              <a:t>저</a:t>
            </a:r>
            <a:r>
              <a:rPr lang="ko-KR" altLang="en-US" smtClean="0"/>
              <a:t> 관리</a:t>
            </a:r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39350" y="620688"/>
            <a:ext cx="11425269" cy="374441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endParaRPr lang="en-US" altLang="ko-KR" sz="1000" smtClean="0">
              <a:solidFill>
                <a:schemeClr val="tx1"/>
              </a:solidFill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7411" y="2708920"/>
            <a:ext cx="1632181" cy="216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2020 .10.</a:t>
            </a:r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j-ea"/>
              </a:rPr>
              <a:t> </a:t>
            </a:r>
            <a:r>
              <a:rPr lang="en-US" altLang="ko-KR" sz="80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22 </a:t>
            </a:r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j-ea"/>
              </a:rPr>
              <a:t>Ver _1 .0</a:t>
            </a:r>
            <a:endParaRPr lang="ko-KR" altLang="en-US" sz="800">
              <a:solidFill>
                <a:schemeClr val="bg1">
                  <a:lumMod val="50000"/>
                </a:schemeClr>
              </a:solidFill>
              <a:latin typeface="+mj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37411" y="2863970"/>
            <a:ext cx="823715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켄싱턴 호텔</a:t>
            </a:r>
            <a:r>
              <a:rPr lang="en-US" altLang="ko-KR" sz="12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&amp;</a:t>
            </a:r>
            <a:r>
              <a:rPr lang="ko-KR" altLang="en-US" sz="12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리조트 </a:t>
            </a:r>
            <a:r>
              <a:rPr kumimoji="1" lang="ko-KR" altLang="en-US" sz="1200" b="1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관리자 </a:t>
            </a:r>
            <a:r>
              <a:rPr kumimoji="1" lang="en-US" altLang="ko-KR" sz="1200" b="1">
                <a:solidFill>
                  <a:schemeClr val="bg1">
                    <a:lumMod val="75000"/>
                  </a:schemeClr>
                </a:solidFill>
                <a:latin typeface="+mn-ea"/>
              </a:rPr>
              <a:t>U.I </a:t>
            </a:r>
            <a:r>
              <a:rPr kumimoji="1" lang="ko-KR" altLang="en-US" sz="1200" b="1">
                <a:solidFill>
                  <a:schemeClr val="bg1">
                    <a:lumMod val="75000"/>
                  </a:schemeClr>
                </a:solidFill>
                <a:latin typeface="+mn-ea"/>
              </a:rPr>
              <a:t>화면 설계서</a:t>
            </a:r>
            <a:r>
              <a:rPr kumimoji="1" lang="en-US" altLang="ko-KR" sz="1200" b="1">
                <a:solidFill>
                  <a:schemeClr val="bg1">
                    <a:lumMod val="75000"/>
                  </a:schemeClr>
                </a:solidFill>
                <a:latin typeface="+mn-ea"/>
              </a:rPr>
              <a:t> </a:t>
            </a:r>
            <a:r>
              <a:rPr kumimoji="1" lang="en-US" altLang="ko-KR" sz="1200" b="1">
                <a:solidFill>
                  <a:srgbClr val="FF0000"/>
                </a:solidFill>
                <a:latin typeface="+mn-ea"/>
              </a:rPr>
              <a:t>1</a:t>
            </a:r>
            <a:r>
              <a:rPr kumimoji="1" lang="en-US" altLang="ko-KR" sz="1200" b="1" smtClean="0">
                <a:solidFill>
                  <a:srgbClr val="FF0000"/>
                </a:solidFill>
                <a:latin typeface="+mn-ea"/>
              </a:rPr>
              <a:t>. </a:t>
            </a:r>
            <a:r>
              <a:rPr kumimoji="1" lang="ko-KR" altLang="en-US" sz="1200" b="1" smtClean="0">
                <a:solidFill>
                  <a:srgbClr val="FF0000"/>
                </a:solidFill>
                <a:latin typeface="+mn-ea"/>
              </a:rPr>
              <a:t>매니</a:t>
            </a:r>
            <a:r>
              <a:rPr kumimoji="1" lang="ko-KR" altLang="en-US" sz="1200" b="1">
                <a:solidFill>
                  <a:srgbClr val="FF0000"/>
                </a:solidFill>
                <a:latin typeface="+mn-ea"/>
              </a:rPr>
              <a:t>저</a:t>
            </a:r>
            <a:r>
              <a:rPr kumimoji="1" lang="ko-KR" altLang="en-US" sz="1200" b="1" smtClean="0">
                <a:solidFill>
                  <a:srgbClr val="FF0000"/>
                </a:solidFill>
                <a:latin typeface="+mn-ea"/>
              </a:rPr>
              <a:t> 관리</a:t>
            </a:r>
            <a:endParaRPr kumimoji="1" lang="en-US" altLang="ko-KR" sz="1200" b="1">
              <a:solidFill>
                <a:srgbClr val="FF0000"/>
              </a:solidFill>
              <a:latin typeface="+mn-ea"/>
            </a:endParaRPr>
          </a:p>
        </p:txBody>
      </p:sp>
      <p:sp>
        <p:nvSpPr>
          <p:cNvPr id="9" name="텍스트 개체 틀 12"/>
          <p:cNvSpPr>
            <a:spLocks noGrp="1"/>
          </p:cNvSpPr>
          <p:nvPr>
            <p:ph type="body" sz="quarter" idx="16"/>
          </p:nvPr>
        </p:nvSpPr>
        <p:spPr>
          <a:xfrm>
            <a:off x="10109091" y="206374"/>
            <a:ext cx="1714511" cy="238499"/>
          </a:xfrm>
        </p:spPr>
        <p:txBody>
          <a:bodyPr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3509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/>
        <p:txBody>
          <a:bodyPr anchor="ctr">
            <a:normAutofit/>
          </a:bodyPr>
          <a:lstStyle/>
          <a:p>
            <a:r>
              <a:rPr lang="en-US" altLang="ko-KR" smtClean="0"/>
              <a:t>1. </a:t>
            </a:r>
            <a:r>
              <a:rPr lang="ko-KR" altLang="en-US" smtClean="0"/>
              <a:t>플래너 관리 </a:t>
            </a:r>
            <a:r>
              <a:rPr lang="en-US" altLang="ko-KR" smtClean="0"/>
              <a:t>(</a:t>
            </a:r>
            <a:r>
              <a:rPr lang="ko-KR" altLang="en-US" smtClean="0"/>
              <a:t>홈페이지 </a:t>
            </a:r>
            <a:r>
              <a:rPr lang="en-US" altLang="ko-KR" smtClean="0"/>
              <a:t>View)</a:t>
            </a:r>
            <a:endParaRPr lang="ko-KR" alt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smtClean="0"/>
              <a:t>Main &gt; </a:t>
            </a:r>
            <a:r>
              <a:rPr lang="ko-KR" altLang="en-US" smtClean="0"/>
              <a:t>멤버십 소개 </a:t>
            </a:r>
            <a:r>
              <a:rPr lang="en-US" altLang="ko-KR" smtClean="0"/>
              <a:t>&gt; </a:t>
            </a:r>
            <a:r>
              <a:rPr lang="ko-KR" altLang="en-US" smtClean="0"/>
              <a:t>리조트 멤버십 </a:t>
            </a:r>
            <a:r>
              <a:rPr lang="en-US" altLang="ko-KR" smtClean="0"/>
              <a:t>&gt; </a:t>
            </a:r>
            <a:r>
              <a:rPr lang="ko-KR" altLang="en-US" smtClean="0"/>
              <a:t>플래너 관리</a:t>
            </a:r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557842" y="620688"/>
            <a:ext cx="11425269" cy="374441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endParaRPr lang="en-US" altLang="ko-KR" sz="1000" smtClean="0">
              <a:solidFill>
                <a:schemeClr val="tx1"/>
              </a:solidFill>
              <a:ea typeface="+mj-ea"/>
            </a:endParaRPr>
          </a:p>
        </p:txBody>
      </p:sp>
      <p:sp>
        <p:nvSpPr>
          <p:cNvPr id="9" name="텍스트 개체 틀 12"/>
          <p:cNvSpPr>
            <a:spLocks noGrp="1"/>
          </p:cNvSpPr>
          <p:nvPr>
            <p:ph type="body" sz="quarter" idx="16"/>
          </p:nvPr>
        </p:nvSpPr>
        <p:spPr>
          <a:xfrm>
            <a:off x="10109091" y="206374"/>
            <a:ext cx="1714511" cy="238499"/>
          </a:xfrm>
        </p:spPr>
        <p:txBody>
          <a:bodyPr anchor="ctr"/>
          <a:lstStyle/>
          <a:p>
            <a:endParaRPr lang="ko-KR" altLang="en-US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54"/>
          <a:stretch/>
        </p:blipFill>
        <p:spPr bwMode="auto">
          <a:xfrm>
            <a:off x="3253618" y="2047932"/>
            <a:ext cx="6609146" cy="608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759" y="3296090"/>
            <a:ext cx="6827077" cy="304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7" r="77421"/>
          <a:stretch/>
        </p:blipFill>
        <p:spPr bwMode="auto">
          <a:xfrm>
            <a:off x="9692842" y="2047932"/>
            <a:ext cx="1624031" cy="608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759" y="1992345"/>
            <a:ext cx="1918158" cy="64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직사각형 16"/>
          <p:cNvSpPr/>
          <p:nvPr/>
        </p:nvSpPr>
        <p:spPr>
          <a:xfrm>
            <a:off x="9624299" y="2084707"/>
            <a:ext cx="1773857" cy="57135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9909597" y="2247273"/>
            <a:ext cx="1275852" cy="2456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sz="1000" smtClean="0"/>
              <a:t>켄싱턴 레저매니저</a:t>
            </a:r>
            <a:endParaRPr lang="ko-KR" altLang="en-US" sz="1000"/>
          </a:p>
        </p:txBody>
      </p:sp>
      <p:sp>
        <p:nvSpPr>
          <p:cNvPr id="19" name="모서리가 둥근 사각형 설명선 18"/>
          <p:cNvSpPr/>
          <p:nvPr/>
        </p:nvSpPr>
        <p:spPr>
          <a:xfrm flipH="1">
            <a:off x="9624298" y="2797823"/>
            <a:ext cx="2018407" cy="556800"/>
          </a:xfrm>
          <a:prstGeom prst="wedgeRoundRectCallout">
            <a:avLst>
              <a:gd name="adj1" fmla="val 22885"/>
              <a:gd name="adj2" fmla="val -89151"/>
              <a:gd name="adj3" fmla="val 16667"/>
            </a:avLst>
          </a:prstGeom>
          <a:solidFill>
            <a:schemeClr val="bg1"/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tlCol="0" anchor="ctr"/>
          <a:lstStyle/>
          <a:p>
            <a:pPr lvl="0">
              <a:buClr>
                <a:srgbClr val="000000"/>
              </a:buClr>
              <a:buSzPct val="25000"/>
            </a:pPr>
            <a:r>
              <a:rPr lang="en-US" altLang="ko-KR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- </a:t>
            </a:r>
            <a:r>
              <a:rPr lang="ko-KR" altLang="en-US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켄싱턴 레저매니저 카테고리 추가</a:t>
            </a:r>
            <a:endParaRPr lang="en-US" altLang="ko-KR" sz="800" smtClean="0">
              <a:solidFill>
                <a:srgbClr val="FF0000"/>
              </a:solidFill>
              <a:latin typeface="+mn-ea"/>
              <a:cs typeface="Arial"/>
              <a:sym typeface="Arial"/>
            </a:endParaRPr>
          </a:p>
          <a:p>
            <a:pPr lvl="0">
              <a:buClr>
                <a:srgbClr val="000000"/>
              </a:buClr>
              <a:buSzPct val="25000"/>
            </a:pPr>
            <a:r>
              <a:rPr lang="en-US" altLang="ko-KR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- </a:t>
            </a:r>
            <a:r>
              <a:rPr lang="ko-KR" altLang="en-US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리조트 소개 내 하단 </a:t>
            </a:r>
            <a:r>
              <a:rPr lang="en-US" altLang="ko-KR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‘</a:t>
            </a:r>
            <a:r>
              <a:rPr lang="ko-KR" altLang="en-US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레저매니</a:t>
            </a:r>
            <a:r>
              <a:rPr lang="ko-KR" altLang="en-US" sz="800">
                <a:solidFill>
                  <a:srgbClr val="FF0000"/>
                </a:solidFill>
                <a:latin typeface="+mn-ea"/>
                <a:cs typeface="Arial"/>
                <a:sym typeface="Arial"/>
              </a:rPr>
              <a:t>저</a:t>
            </a:r>
            <a:r>
              <a:rPr lang="en-US" altLang="ko-KR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’ </a:t>
            </a:r>
            <a:r>
              <a:rPr lang="ko-KR" altLang="en-US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썸네일 클릭 시 이 페이지로 이동</a:t>
            </a:r>
            <a:endParaRPr lang="en-US" altLang="ko-KR" sz="800" smtClean="0">
              <a:solidFill>
                <a:srgbClr val="FF0000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6846730" y="5220580"/>
            <a:ext cx="1478620" cy="9569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smtClean="0"/>
              <a:t>사진</a:t>
            </a:r>
            <a:endParaRPr lang="ko-KR" altLang="en-US" sz="1200"/>
          </a:p>
        </p:txBody>
      </p:sp>
      <p:sp>
        <p:nvSpPr>
          <p:cNvPr id="20" name="직사각형 19"/>
          <p:cNvSpPr/>
          <p:nvPr/>
        </p:nvSpPr>
        <p:spPr>
          <a:xfrm>
            <a:off x="6836097" y="4444407"/>
            <a:ext cx="1489253" cy="2179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r>
              <a:rPr lang="en-US" altLang="ko-KR" sz="1000" smtClean="0"/>
              <a:t>(</a:t>
            </a:r>
            <a:r>
              <a:rPr lang="ko-KR" altLang="en-US" sz="1000" smtClean="0"/>
              <a:t>아이콘</a:t>
            </a:r>
            <a:r>
              <a:rPr lang="en-US" altLang="ko-KR" sz="1000" smtClean="0"/>
              <a:t>) LJB@eland.co.kr</a:t>
            </a:r>
            <a:endParaRPr lang="ko-KR" altLang="en-US" sz="100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097" y="4206282"/>
            <a:ext cx="112395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직사각형 20"/>
          <p:cNvSpPr/>
          <p:nvPr/>
        </p:nvSpPr>
        <p:spPr>
          <a:xfrm>
            <a:off x="6846730" y="4700467"/>
            <a:ext cx="1478620" cy="4669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smtClean="0"/>
              <a:t>세줄 소개</a:t>
            </a:r>
            <a:endParaRPr lang="ko-KR" altLang="en-US" sz="1000"/>
          </a:p>
        </p:txBody>
      </p:sp>
      <p:sp>
        <p:nvSpPr>
          <p:cNvPr id="4" name="타원 3"/>
          <p:cNvSpPr/>
          <p:nvPr/>
        </p:nvSpPr>
        <p:spPr>
          <a:xfrm>
            <a:off x="7944470" y="3860724"/>
            <a:ext cx="351618" cy="3508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사각형 설명선 22"/>
          <p:cNvSpPr/>
          <p:nvPr/>
        </p:nvSpPr>
        <p:spPr>
          <a:xfrm flipH="1">
            <a:off x="8542128" y="3654798"/>
            <a:ext cx="1420634" cy="556800"/>
          </a:xfrm>
          <a:prstGeom prst="wedgeRoundRectCallout">
            <a:avLst>
              <a:gd name="adj1" fmla="val 58179"/>
              <a:gd name="adj2" fmla="val 17786"/>
              <a:gd name="adj3" fmla="val 16667"/>
            </a:avLst>
          </a:prstGeom>
          <a:solidFill>
            <a:schemeClr val="bg1"/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tlCol="0" anchor="ctr"/>
          <a:lstStyle/>
          <a:p>
            <a:pPr lvl="0">
              <a:buClr>
                <a:srgbClr val="000000"/>
              </a:buClr>
              <a:buSzPct val="25000"/>
            </a:pPr>
            <a:r>
              <a:rPr lang="ko-KR" altLang="en-US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개인 블로그 </a:t>
            </a:r>
            <a:r>
              <a:rPr lang="en-US" altLang="ko-KR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or </a:t>
            </a:r>
            <a:r>
              <a:rPr lang="ko-KR" altLang="en-US" sz="80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홈페이지 이동 버튼</a:t>
            </a:r>
            <a:endParaRPr lang="en-US" altLang="ko-KR" sz="800" smtClean="0">
              <a:solidFill>
                <a:srgbClr val="FF0000"/>
              </a:solidFill>
              <a:latin typeface="+mn-ea"/>
              <a:cs typeface="Arial"/>
              <a:sym typeface="Arial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545" y="548007"/>
            <a:ext cx="11684000" cy="153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1751688" y="3654798"/>
            <a:ext cx="5646383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sz="1100" b="1" dirty="0" smtClean="0"/>
              <a:t>차장                              과장                          </a:t>
            </a:r>
            <a:r>
              <a:rPr lang="ko-KR" altLang="en-US" sz="1100" b="1" dirty="0" err="1" smtClean="0"/>
              <a:t>과장</a:t>
            </a:r>
            <a:r>
              <a:rPr lang="ko-KR" altLang="en-US" sz="1100" b="1" dirty="0" smtClean="0"/>
              <a:t>                             매니저</a:t>
            </a:r>
            <a:endParaRPr lang="en-US" altLang="ko-KR" sz="1100" b="1" dirty="0" smtClean="0"/>
          </a:p>
        </p:txBody>
      </p:sp>
      <p:sp>
        <p:nvSpPr>
          <p:cNvPr id="25" name="직사각형 24"/>
          <p:cNvSpPr/>
          <p:nvPr/>
        </p:nvSpPr>
        <p:spPr>
          <a:xfrm>
            <a:off x="1808981" y="3685313"/>
            <a:ext cx="5589091" cy="24788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42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339927" y="697077"/>
            <a:ext cx="65280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hlinkClick r:id="rId2"/>
              </a:rPr>
              <a:t>https://</a:t>
            </a:r>
            <a:r>
              <a:rPr lang="ko-KR" altLang="en-US" dirty="0" smtClean="0">
                <a:hlinkClick r:id="rId2"/>
              </a:rPr>
              <a:t>idev.www.kensington.co.kr/buyinginfo/intro</a:t>
            </a:r>
            <a:r>
              <a:rPr lang="ko-KR" altLang="en-US" dirty="0" smtClean="0"/>
              <a:t> 팝업 수정</a:t>
            </a:r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280" y="2873828"/>
            <a:ext cx="7885043" cy="136674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69207" y="1066409"/>
            <a:ext cx="2297139" cy="3831406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19" name="직사각형 18"/>
          <p:cNvSpPr/>
          <p:nvPr/>
        </p:nvSpPr>
        <p:spPr>
          <a:xfrm>
            <a:off x="8862142" y="1558212"/>
            <a:ext cx="1830740" cy="9954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8943110" y="1558212"/>
            <a:ext cx="627091" cy="4415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사진</a:t>
            </a:r>
            <a:endParaRPr lang="ko-KR" altLang="en-US" sz="1200" dirty="0"/>
          </a:p>
        </p:txBody>
      </p:sp>
      <p:sp>
        <p:nvSpPr>
          <p:cNvPr id="21" name="TextBox 20"/>
          <p:cNvSpPr txBox="1"/>
          <p:nvPr/>
        </p:nvSpPr>
        <p:spPr>
          <a:xfrm>
            <a:off x="9570201" y="1558212"/>
            <a:ext cx="13156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err="1" smtClean="0"/>
              <a:t>김을회팀장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+</a:t>
            </a:r>
            <a:endParaRPr lang="ko-KR" altLang="en-US" sz="1200" dirty="0"/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26187" y="1772859"/>
            <a:ext cx="867747" cy="195619"/>
          </a:xfrm>
          <a:prstGeom prst="rect">
            <a:avLst/>
          </a:prstGeom>
        </p:spPr>
      </p:pic>
      <p:cxnSp>
        <p:nvCxnSpPr>
          <p:cNvPr id="23" name="직선 연결선 22"/>
          <p:cNvCxnSpPr/>
          <p:nvPr/>
        </p:nvCxnSpPr>
        <p:spPr>
          <a:xfrm>
            <a:off x="8868465" y="2090057"/>
            <a:ext cx="1746764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직사각형 24"/>
          <p:cNvSpPr/>
          <p:nvPr/>
        </p:nvSpPr>
        <p:spPr>
          <a:xfrm>
            <a:off x="8924449" y="2202462"/>
            <a:ext cx="627091" cy="4415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사진</a:t>
            </a:r>
            <a:endParaRPr lang="ko-KR" altLang="en-US" sz="1200" dirty="0"/>
          </a:p>
        </p:txBody>
      </p:sp>
      <p:sp>
        <p:nvSpPr>
          <p:cNvPr id="26" name="TextBox 25"/>
          <p:cNvSpPr txBox="1"/>
          <p:nvPr/>
        </p:nvSpPr>
        <p:spPr>
          <a:xfrm>
            <a:off x="9551540" y="2202462"/>
            <a:ext cx="13156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err="1" smtClean="0"/>
              <a:t>김을회팀장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+</a:t>
            </a:r>
            <a:endParaRPr lang="ko-KR" altLang="en-US" sz="1200" dirty="0"/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07526" y="2417109"/>
            <a:ext cx="867747" cy="195619"/>
          </a:xfrm>
          <a:prstGeom prst="rect">
            <a:avLst/>
          </a:prstGeom>
        </p:spPr>
      </p:pic>
      <p:cxnSp>
        <p:nvCxnSpPr>
          <p:cNvPr id="28" name="직선 연결선 27"/>
          <p:cNvCxnSpPr/>
          <p:nvPr/>
        </p:nvCxnSpPr>
        <p:spPr>
          <a:xfrm>
            <a:off x="8943110" y="2736979"/>
            <a:ext cx="1746764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모서리가 둥근 사각형 설명선 16"/>
          <p:cNvSpPr/>
          <p:nvPr/>
        </p:nvSpPr>
        <p:spPr>
          <a:xfrm flipH="1">
            <a:off x="8848748" y="2918740"/>
            <a:ext cx="2018407" cy="750289"/>
          </a:xfrm>
          <a:prstGeom prst="wedgeRoundRectCallout">
            <a:avLst>
              <a:gd name="adj1" fmla="val 22885"/>
              <a:gd name="adj2" fmla="val -89151"/>
              <a:gd name="adj3" fmla="val 16667"/>
            </a:avLst>
          </a:prstGeom>
          <a:solidFill>
            <a:schemeClr val="bg1"/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tlCol="0" anchor="ctr"/>
          <a:lstStyle/>
          <a:p>
            <a:pPr marL="171450" lvl="0" indent="-171450">
              <a:buClr>
                <a:srgbClr val="000000"/>
              </a:buClr>
              <a:buSzPct val="25000"/>
              <a:buFontTx/>
              <a:buChar char="-"/>
            </a:pP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관리자</a:t>
            </a: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&gt;</a:t>
            </a:r>
            <a:r>
              <a:rPr lang="ko-KR" altLang="en-US" sz="800" dirty="0" err="1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매니저관리</a:t>
            </a: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 내 </a:t>
            </a:r>
            <a:r>
              <a:rPr lang="ko-KR" altLang="en-US" sz="800" dirty="0" err="1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썸네일</a:t>
            </a: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,</a:t>
            </a: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이름</a:t>
            </a: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,</a:t>
            </a: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소속</a:t>
            </a: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,</a:t>
            </a: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연락처 노출</a:t>
            </a:r>
            <a:endParaRPr lang="en-US" altLang="ko-KR" sz="800" dirty="0" smtClean="0">
              <a:solidFill>
                <a:srgbClr val="FF0000"/>
              </a:solidFill>
              <a:latin typeface="+mn-ea"/>
              <a:cs typeface="Arial"/>
              <a:sym typeface="Arial"/>
            </a:endParaRPr>
          </a:p>
          <a:p>
            <a:pPr marL="171450" lvl="0" indent="-171450">
              <a:buClr>
                <a:srgbClr val="000000"/>
              </a:buClr>
              <a:buSzPct val="25000"/>
              <a:buFontTx/>
              <a:buChar char="-"/>
            </a:pP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+ </a:t>
            </a:r>
            <a:r>
              <a:rPr lang="ko-KR" altLang="en-US" sz="800" dirty="0" err="1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클릭시</a:t>
            </a: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 홈페이지</a:t>
            </a: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&gt;</a:t>
            </a: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분양회원안내</a:t>
            </a: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&gt;</a:t>
            </a:r>
            <a:r>
              <a:rPr lang="ko-KR" altLang="en-US" sz="800" dirty="0" err="1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켄싱턴</a:t>
            </a:r>
            <a:r>
              <a:rPr lang="ko-KR" altLang="en-US" sz="800" dirty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 </a:t>
            </a:r>
            <a:r>
              <a:rPr lang="ko-KR" altLang="en-US" sz="800" dirty="0" err="1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레저매니저</a:t>
            </a: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 탭으로 이동</a:t>
            </a:r>
            <a:endParaRPr lang="en-US" altLang="ko-KR" sz="800" dirty="0" smtClean="0">
              <a:solidFill>
                <a:srgbClr val="FF0000"/>
              </a:solidFill>
              <a:latin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59260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/>
        <p:txBody>
          <a:bodyPr anchor="ctr">
            <a:normAutofit/>
          </a:bodyPr>
          <a:lstStyle/>
          <a:p>
            <a:r>
              <a:rPr lang="en-US" altLang="ko-KR" smtClean="0"/>
              <a:t>1. </a:t>
            </a:r>
            <a:r>
              <a:rPr lang="ko-KR" altLang="en-US" smtClean="0"/>
              <a:t>매니</a:t>
            </a:r>
            <a:r>
              <a:rPr lang="ko-KR" altLang="en-US"/>
              <a:t>저</a:t>
            </a:r>
            <a:r>
              <a:rPr lang="ko-KR" altLang="en-US" smtClean="0"/>
              <a:t> 관리 </a:t>
            </a:r>
            <a:r>
              <a:rPr lang="en-US" altLang="ko-KR" smtClean="0"/>
              <a:t>(</a:t>
            </a:r>
            <a:r>
              <a:rPr lang="ko-KR" altLang="en-US" smtClean="0"/>
              <a:t>어드민</a:t>
            </a:r>
            <a:r>
              <a:rPr lang="en-US" altLang="ko-KR" smtClean="0"/>
              <a:t>)</a:t>
            </a:r>
            <a:endParaRPr lang="ko-KR" alt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/>
              <a:t>Login &gt; main &gt; </a:t>
            </a:r>
            <a:r>
              <a:rPr lang="ko-KR" altLang="en-US"/>
              <a:t>통합 </a:t>
            </a:r>
            <a:r>
              <a:rPr lang="en-US" altLang="ko-KR"/>
              <a:t>&gt; </a:t>
            </a:r>
            <a:r>
              <a:rPr lang="ko-KR" altLang="en-US"/>
              <a:t>신규분양 관리 </a:t>
            </a:r>
            <a:r>
              <a:rPr lang="en-US" altLang="ko-KR"/>
              <a:t>&gt; </a:t>
            </a:r>
            <a:r>
              <a:rPr lang="ko-KR" altLang="en-US" smtClean="0"/>
              <a:t>매니</a:t>
            </a:r>
            <a:r>
              <a:rPr lang="ko-KR" altLang="en-US"/>
              <a:t>저</a:t>
            </a:r>
            <a:r>
              <a:rPr lang="ko-KR" altLang="en-US" smtClean="0"/>
              <a:t> 관리</a:t>
            </a:r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39350" y="620688"/>
            <a:ext cx="11425269" cy="374441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endParaRPr lang="en-US" altLang="ko-KR" sz="1000" smtClean="0">
              <a:solidFill>
                <a:schemeClr val="tx1"/>
              </a:solidFill>
              <a:ea typeface="+mj-ea"/>
            </a:endParaRPr>
          </a:p>
        </p:txBody>
      </p:sp>
      <p:sp>
        <p:nvSpPr>
          <p:cNvPr id="9" name="텍스트 개체 틀 12"/>
          <p:cNvSpPr>
            <a:spLocks noGrp="1"/>
          </p:cNvSpPr>
          <p:nvPr>
            <p:ph type="body" sz="quarter" idx="16"/>
          </p:nvPr>
        </p:nvSpPr>
        <p:spPr>
          <a:xfrm>
            <a:off x="10109091" y="206374"/>
            <a:ext cx="1714511" cy="238499"/>
          </a:xfrm>
        </p:spPr>
        <p:txBody>
          <a:bodyPr anchor="ctr"/>
          <a:lstStyle/>
          <a:p>
            <a:endParaRPr lang="ko-KR" altLang="en-US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7463233"/>
              </p:ext>
            </p:extLst>
          </p:nvPr>
        </p:nvGraphicFramePr>
        <p:xfrm>
          <a:off x="2109073" y="2700843"/>
          <a:ext cx="9593587" cy="28699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9593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6993"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번호 </a:t>
                      </a:r>
                      <a:r>
                        <a:rPr lang="ko-KR" altLang="en-US" sz="12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                       </a:t>
                      </a:r>
                      <a:r>
                        <a:rPr lang="ko-KR" altLang="en-US" sz="1200" b="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매니저명</a:t>
                      </a:r>
                      <a:r>
                        <a:rPr lang="ko-KR" altLang="en-US" sz="12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                                                  </a:t>
                      </a:r>
                      <a:r>
                        <a:rPr lang="ko-KR" altLang="en-US" sz="1200" b="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등록일시</a:t>
                      </a:r>
                      <a:r>
                        <a:rPr lang="ko-KR" altLang="en-US" sz="12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                         등록자            게시 여부 </a:t>
                      </a:r>
                      <a:endParaRPr lang="en-US" altLang="ko-KR" sz="12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2134394" y="3029147"/>
            <a:ext cx="354584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25</a:t>
            </a:r>
          </a:p>
          <a:p>
            <a:endParaRPr lang="en-US" altLang="ko-KR" sz="120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25</a:t>
            </a:r>
          </a:p>
          <a:p>
            <a:endParaRPr lang="en-US" altLang="ko-KR" sz="120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25</a:t>
            </a:r>
          </a:p>
          <a:p>
            <a:endParaRPr lang="en-US" altLang="ko-KR" sz="120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25</a:t>
            </a:r>
          </a:p>
          <a:p>
            <a:endParaRPr lang="en-US" altLang="ko-KR" sz="120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25</a:t>
            </a:r>
          </a:p>
          <a:p>
            <a:endParaRPr lang="en-US" altLang="ko-KR" sz="120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25</a:t>
            </a:r>
          </a:p>
        </p:txBody>
      </p:sp>
      <p:grpSp>
        <p:nvGrpSpPr>
          <p:cNvPr id="11" name="그룹 10"/>
          <p:cNvGrpSpPr/>
          <p:nvPr/>
        </p:nvGrpSpPr>
        <p:grpSpPr>
          <a:xfrm>
            <a:off x="2134394" y="3356870"/>
            <a:ext cx="9680104" cy="1769825"/>
            <a:chOff x="3000364" y="3053382"/>
            <a:chExt cx="1347570" cy="1769825"/>
          </a:xfrm>
        </p:grpSpPr>
        <p:cxnSp>
          <p:nvCxnSpPr>
            <p:cNvPr id="13" name="직선 연결선 12"/>
            <p:cNvCxnSpPr/>
            <p:nvPr/>
          </p:nvCxnSpPr>
          <p:spPr>
            <a:xfrm rot="10800000">
              <a:off x="3000365" y="3053382"/>
              <a:ext cx="13320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연결선 13"/>
            <p:cNvCxnSpPr/>
            <p:nvPr/>
          </p:nvCxnSpPr>
          <p:spPr>
            <a:xfrm rot="10800000">
              <a:off x="3000364" y="3393281"/>
              <a:ext cx="13320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연결선 14"/>
            <p:cNvCxnSpPr/>
            <p:nvPr/>
          </p:nvCxnSpPr>
          <p:spPr>
            <a:xfrm rot="10800000">
              <a:off x="3000364" y="3787489"/>
              <a:ext cx="13320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연결선 15"/>
            <p:cNvCxnSpPr/>
            <p:nvPr/>
          </p:nvCxnSpPr>
          <p:spPr>
            <a:xfrm rot="10800000">
              <a:off x="3000365" y="4102662"/>
              <a:ext cx="13320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/>
            <p:cNvCxnSpPr/>
            <p:nvPr/>
          </p:nvCxnSpPr>
          <p:spPr>
            <a:xfrm rot="10800000">
              <a:off x="3000365" y="4476970"/>
              <a:ext cx="13320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 17"/>
            <p:cNvCxnSpPr/>
            <p:nvPr/>
          </p:nvCxnSpPr>
          <p:spPr>
            <a:xfrm rot="10800000">
              <a:off x="3015934" y="4823207"/>
              <a:ext cx="13320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직사각형 18"/>
          <p:cNvSpPr/>
          <p:nvPr/>
        </p:nvSpPr>
        <p:spPr>
          <a:xfrm>
            <a:off x="3765304" y="3027919"/>
            <a:ext cx="225634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이정범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ko-KR" altLang="en-US" sz="1200" dirty="0" err="1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김을회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이상길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유재영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홍길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동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홍길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동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387087" y="2987836"/>
            <a:ext cx="207981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2020-10-22 16:40:19</a:t>
            </a:r>
          </a:p>
          <a:p>
            <a:pPr algn="ctr"/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2020-10-22 </a:t>
            </a: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16:40:19</a:t>
            </a:r>
          </a:p>
          <a:p>
            <a:pPr algn="ctr"/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2020-10-22 16:40:19</a:t>
            </a:r>
          </a:p>
          <a:p>
            <a:pPr algn="ctr"/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2020-10-22 16:40:19</a:t>
            </a:r>
          </a:p>
          <a:p>
            <a:pPr algn="ctr"/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2020-10-22 16:40:19</a:t>
            </a:r>
          </a:p>
          <a:p>
            <a:pPr algn="ctr"/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2020-10-22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16:40:19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063403" y="5414637"/>
            <a:ext cx="34034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20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&lt;&lt;   &lt;   </a:t>
            </a:r>
            <a:r>
              <a:rPr lang="en-US" altLang="ko-KR" sz="1200" b="1" u="sng" smtClean="0">
                <a:latin typeface="+mn-ea"/>
              </a:rPr>
              <a:t>1</a:t>
            </a:r>
            <a:r>
              <a:rPr lang="en-US" altLang="ko-KR" sz="120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  2  3  4  5  6  7  8  9  10   &gt;   &gt;&gt;</a:t>
            </a:r>
          </a:p>
        </p:txBody>
      </p:sp>
      <p:sp>
        <p:nvSpPr>
          <p:cNvPr id="38" name="모서리가 둥근 직사각형 37"/>
          <p:cNvSpPr/>
          <p:nvPr/>
        </p:nvSpPr>
        <p:spPr>
          <a:xfrm>
            <a:off x="11061814" y="5436001"/>
            <a:ext cx="752683" cy="224827"/>
          </a:xfrm>
          <a:prstGeom prst="roundRect">
            <a:avLst/>
          </a:prstGeom>
          <a:solidFill>
            <a:schemeClr val="bg2"/>
          </a:solidFill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등록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pic>
        <p:nvPicPr>
          <p:cNvPr id="49" name="그림 48"/>
          <p:cNvPicPr>
            <a:picLocks noChangeAspect="1"/>
          </p:cNvPicPr>
          <p:nvPr/>
        </p:nvPicPr>
        <p:blipFill rotWithShape="1">
          <a:blip r:embed="rId3"/>
          <a:srcRect b="10582"/>
          <a:stretch/>
        </p:blipFill>
        <p:spPr>
          <a:xfrm>
            <a:off x="301179" y="709087"/>
            <a:ext cx="1512475" cy="5295564"/>
          </a:xfrm>
          <a:prstGeom prst="rect">
            <a:avLst/>
          </a:prstGeom>
        </p:spPr>
      </p:pic>
      <p:graphicFrame>
        <p:nvGraphicFramePr>
          <p:cNvPr id="50" name="표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4311110"/>
              </p:ext>
            </p:extLst>
          </p:nvPr>
        </p:nvGraphicFramePr>
        <p:xfrm>
          <a:off x="301179" y="3899468"/>
          <a:ext cx="1437477" cy="2274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7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748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  <a:latin typeface="+mn-ea"/>
                        </a:rPr>
                        <a:t>분양자료</a:t>
                      </a: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</a:rPr>
                        <a:t> 관리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2" name="표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0637983"/>
              </p:ext>
            </p:extLst>
          </p:nvPr>
        </p:nvGraphicFramePr>
        <p:xfrm>
          <a:off x="301179" y="3686629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회원권</a:t>
                      </a:r>
                      <a:r>
                        <a:rPr lang="ko-KR" altLang="en-US" sz="800" b="1" baseline="0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 소개 </a:t>
                      </a:r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관리</a:t>
                      </a:r>
                      <a:endParaRPr lang="en-US" altLang="ko-KR" sz="800" b="1" dirty="0">
                        <a:solidFill>
                          <a:sysClr val="windowText" lastClr="000000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3" name="표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064221"/>
              </p:ext>
            </p:extLst>
          </p:nvPr>
        </p:nvGraphicFramePr>
        <p:xfrm>
          <a:off x="301179" y="3467800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bg1"/>
                          </a:solidFill>
                          <a:latin typeface="+mn-ea"/>
                        </a:rPr>
                        <a:t>매니저 관리</a:t>
                      </a:r>
                      <a:endParaRPr lang="en-US" altLang="ko-KR" sz="800" b="1">
                        <a:solidFill>
                          <a:schemeClr val="bg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4" name="표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5626905"/>
              </p:ext>
            </p:extLst>
          </p:nvPr>
        </p:nvGraphicFramePr>
        <p:xfrm>
          <a:off x="569484" y="2571289"/>
          <a:ext cx="1167257" cy="27823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167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82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신규 분양 관리 </a:t>
                      </a:r>
                      <a:r>
                        <a:rPr lang="ko-KR" altLang="en-US" sz="8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∨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7" name="TextBox 56"/>
          <p:cNvSpPr txBox="1"/>
          <p:nvPr/>
        </p:nvSpPr>
        <p:spPr>
          <a:xfrm>
            <a:off x="2012108" y="932504"/>
            <a:ext cx="3389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매니</a:t>
            </a:r>
            <a:r>
              <a:rPr lang="ko-KR" altLang="en-US" dirty="0"/>
              <a:t>저</a:t>
            </a:r>
            <a:r>
              <a:rPr lang="ko-KR" altLang="en-US" dirty="0" smtClean="0"/>
              <a:t> 관리</a:t>
            </a:r>
            <a:endParaRPr lang="ko-KR" altLang="en-US" dirty="0"/>
          </a:p>
        </p:txBody>
      </p:sp>
      <p:sp>
        <p:nvSpPr>
          <p:cNvPr id="67" name="직사각형 66"/>
          <p:cNvSpPr/>
          <p:nvPr/>
        </p:nvSpPr>
        <p:spPr>
          <a:xfrm>
            <a:off x="8422125" y="3027919"/>
            <a:ext cx="184992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관리자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/>
            </a:r>
            <a:b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</a:b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/>
            </a:r>
            <a:b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</a:b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관리자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관리자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관리자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관리자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관리자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9605045" y="3027879"/>
            <a:ext cx="184992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게시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err="1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미게시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게시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게시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게시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게시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0590" y="1322491"/>
            <a:ext cx="9753907" cy="1074121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2134394" y="2987836"/>
            <a:ext cx="9530225" cy="2041364"/>
          </a:xfrm>
          <a:prstGeom prst="rect">
            <a:avLst/>
          </a:prstGeom>
          <a:noFill/>
          <a:ln w="28575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모서리가 둥근 사각형 설명선 30"/>
          <p:cNvSpPr/>
          <p:nvPr/>
        </p:nvSpPr>
        <p:spPr>
          <a:xfrm flipH="1">
            <a:off x="2496884" y="5266452"/>
            <a:ext cx="2018407" cy="556800"/>
          </a:xfrm>
          <a:prstGeom prst="wedgeRoundRectCallout">
            <a:avLst>
              <a:gd name="adj1" fmla="val 22885"/>
              <a:gd name="adj2" fmla="val -89151"/>
              <a:gd name="adj3" fmla="val 16667"/>
            </a:avLst>
          </a:prstGeom>
          <a:solidFill>
            <a:schemeClr val="bg1"/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tlCol="0" anchor="ctr"/>
          <a:lstStyle/>
          <a:p>
            <a:pPr lvl="0">
              <a:buClr>
                <a:srgbClr val="000000"/>
              </a:buClr>
              <a:buSzPct val="25000"/>
            </a:pP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- </a:t>
            </a:r>
            <a:r>
              <a:rPr lang="ko-KR" altLang="en-US" sz="800" dirty="0" err="1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드래그앤드랍</a:t>
            </a: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 기능</a:t>
            </a: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/>
            </a:r>
            <a:b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</a:b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- </a:t>
            </a:r>
            <a:r>
              <a:rPr lang="ko-KR" altLang="en-US" sz="800" dirty="0" err="1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상위번호가</a:t>
            </a: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 먼저 노출되도록 개발</a:t>
            </a:r>
            <a:endParaRPr lang="en-US" altLang="ko-KR" sz="800" dirty="0" smtClean="0">
              <a:solidFill>
                <a:srgbClr val="FF0000"/>
              </a:solidFill>
              <a:latin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03558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" name="표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1718761"/>
              </p:ext>
            </p:extLst>
          </p:nvPr>
        </p:nvGraphicFramePr>
        <p:xfrm>
          <a:off x="2044225" y="1385022"/>
          <a:ext cx="9239315" cy="4816574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92393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16574">
                <a:tc>
                  <a:txBody>
                    <a:bodyPr/>
                    <a:lstStyle/>
                    <a:p>
                      <a:pPr algn="ctr"/>
                      <a:endParaRPr lang="en-US" altLang="ko-KR" sz="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/>
        <p:txBody>
          <a:bodyPr anchor="ctr">
            <a:normAutofit/>
          </a:bodyPr>
          <a:lstStyle/>
          <a:p>
            <a:r>
              <a:rPr lang="en-US" altLang="ko-KR" smtClean="0"/>
              <a:t>1. </a:t>
            </a:r>
            <a:r>
              <a:rPr lang="ko-KR" altLang="en-US" smtClean="0"/>
              <a:t>매니</a:t>
            </a:r>
            <a:r>
              <a:rPr lang="ko-KR" altLang="en-US"/>
              <a:t>저</a:t>
            </a:r>
            <a:r>
              <a:rPr lang="ko-KR" altLang="en-US" smtClean="0"/>
              <a:t> 관리 </a:t>
            </a:r>
            <a:r>
              <a:rPr lang="en-US" altLang="ko-KR" smtClean="0"/>
              <a:t>(</a:t>
            </a:r>
            <a:r>
              <a:rPr lang="ko-KR" altLang="en-US" smtClean="0"/>
              <a:t>어드민</a:t>
            </a:r>
            <a:r>
              <a:rPr lang="en-US" altLang="ko-KR" smtClean="0"/>
              <a:t>)</a:t>
            </a:r>
            <a:endParaRPr lang="ko-KR" alt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dirty="0"/>
              <a:t>Login &gt; main &gt; </a:t>
            </a:r>
            <a:r>
              <a:rPr lang="ko-KR" altLang="en-US" dirty="0"/>
              <a:t>통합 </a:t>
            </a:r>
            <a:r>
              <a:rPr lang="en-US" altLang="ko-KR" dirty="0"/>
              <a:t>&gt; </a:t>
            </a:r>
            <a:r>
              <a:rPr lang="ko-KR" altLang="en-US" dirty="0"/>
              <a:t>신규분양 관리 </a:t>
            </a:r>
            <a:r>
              <a:rPr lang="en-US" altLang="ko-KR" dirty="0"/>
              <a:t>&gt; </a:t>
            </a:r>
            <a:r>
              <a:rPr lang="ko-KR" altLang="en-US" dirty="0" smtClean="0"/>
              <a:t>매니</a:t>
            </a:r>
            <a:r>
              <a:rPr lang="ko-KR" altLang="en-US" dirty="0"/>
              <a:t>저</a:t>
            </a:r>
            <a:r>
              <a:rPr lang="ko-KR" altLang="en-US" dirty="0" smtClean="0"/>
              <a:t> 관리</a:t>
            </a:r>
            <a:r>
              <a:rPr lang="en-US" altLang="ko-KR" dirty="0" smtClean="0"/>
              <a:t>&gt; </a:t>
            </a:r>
            <a:r>
              <a:rPr lang="ko-KR" altLang="en-US" dirty="0" smtClean="0"/>
              <a:t>신규등록</a:t>
            </a:r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239350" y="620687"/>
            <a:ext cx="11425269" cy="374441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endParaRPr lang="en-US" altLang="ko-KR" sz="1000" smtClean="0">
              <a:solidFill>
                <a:schemeClr val="tx1"/>
              </a:solidFill>
              <a:ea typeface="+mj-ea"/>
            </a:endParaRPr>
          </a:p>
        </p:txBody>
      </p:sp>
      <p:sp>
        <p:nvSpPr>
          <p:cNvPr id="9" name="텍스트 개체 틀 12"/>
          <p:cNvSpPr>
            <a:spLocks noGrp="1"/>
          </p:cNvSpPr>
          <p:nvPr>
            <p:ph type="body" sz="quarter" idx="16"/>
          </p:nvPr>
        </p:nvSpPr>
        <p:spPr>
          <a:xfrm>
            <a:off x="10109091" y="206374"/>
            <a:ext cx="1714511" cy="238499"/>
          </a:xfrm>
        </p:spPr>
        <p:txBody>
          <a:bodyPr anchor="ctr"/>
          <a:lstStyle/>
          <a:p>
            <a:endParaRPr lang="ko-KR" altLang="en-US"/>
          </a:p>
        </p:txBody>
      </p:sp>
      <p:pic>
        <p:nvPicPr>
          <p:cNvPr id="36" name="그림 35"/>
          <p:cNvPicPr>
            <a:picLocks noChangeAspect="1"/>
          </p:cNvPicPr>
          <p:nvPr/>
        </p:nvPicPr>
        <p:blipFill rotWithShape="1">
          <a:blip r:embed="rId3"/>
          <a:srcRect b="10582"/>
          <a:stretch/>
        </p:blipFill>
        <p:spPr>
          <a:xfrm>
            <a:off x="301179" y="709087"/>
            <a:ext cx="1512475" cy="5295564"/>
          </a:xfrm>
          <a:prstGeom prst="rect">
            <a:avLst/>
          </a:prstGeom>
        </p:spPr>
      </p:pic>
      <p:graphicFrame>
        <p:nvGraphicFramePr>
          <p:cNvPr id="41" name="표 40"/>
          <p:cNvGraphicFramePr>
            <a:graphicFrameLocks noGrp="1"/>
          </p:cNvGraphicFramePr>
          <p:nvPr>
            <p:extLst/>
          </p:nvPr>
        </p:nvGraphicFramePr>
        <p:xfrm>
          <a:off x="569484" y="2571289"/>
          <a:ext cx="1167257" cy="27823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167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82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신규 분양 관리 </a:t>
                      </a:r>
                      <a:r>
                        <a:rPr lang="ko-KR" altLang="en-US" sz="8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∨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2" name="직사각형 41"/>
          <p:cNvSpPr/>
          <p:nvPr/>
        </p:nvSpPr>
        <p:spPr>
          <a:xfrm>
            <a:off x="2308875" y="1441281"/>
            <a:ext cx="113043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0"/>
            <a:r>
              <a:rPr lang="ko-KR" altLang="en-US" sz="1100" b="1" dirty="0" smtClean="0">
                <a:solidFill>
                  <a:srgbClr val="333333"/>
                </a:solidFill>
                <a:latin typeface="Font Awesome 5 Free"/>
              </a:rPr>
              <a:t>■ 매니저 정보</a:t>
            </a:r>
            <a:endParaRPr lang="ko-KR" altLang="en-US" sz="1100" b="1" i="0" dirty="0">
              <a:solidFill>
                <a:srgbClr val="333333"/>
              </a:solidFill>
              <a:effectLst/>
              <a:latin typeface="Font Awesome 5 Free"/>
            </a:endParaRPr>
          </a:p>
        </p:txBody>
      </p:sp>
      <p:graphicFrame>
        <p:nvGraphicFramePr>
          <p:cNvPr id="45" name="표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2890888"/>
              </p:ext>
            </p:extLst>
          </p:nvPr>
        </p:nvGraphicFramePr>
        <p:xfrm>
          <a:off x="3507273" y="1788176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6" name="TextBox 45"/>
          <p:cNvSpPr txBox="1"/>
          <p:nvPr/>
        </p:nvSpPr>
        <p:spPr>
          <a:xfrm>
            <a:off x="2333589" y="1921468"/>
            <a:ext cx="1191439" cy="2936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이름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*</a:t>
            </a: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직급 </a:t>
            </a:r>
            <a:r>
              <a:rPr lang="en-US" altLang="ko-KR" sz="1200" b="1" dirty="0">
                <a:solidFill>
                  <a:srgbClr val="FF0000"/>
                </a:solidFill>
              </a:rPr>
              <a:t>*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핸드폰 번호 </a:t>
            </a:r>
            <a:r>
              <a:rPr lang="en-US" altLang="ko-KR" sz="1200" b="1" dirty="0">
                <a:solidFill>
                  <a:srgbClr val="FF0000"/>
                </a:solidFill>
              </a:rPr>
              <a:t>*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홈페이지 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세줄 소개</a:t>
            </a:r>
            <a:r>
              <a:rPr lang="en-US" altLang="ko-KR" sz="1200" b="1" dirty="0">
                <a:solidFill>
                  <a:srgbClr val="FF0000"/>
                </a:solidFill>
              </a:rPr>
              <a:t> *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이미지 첨부</a:t>
            </a:r>
            <a:r>
              <a:rPr lang="en-US" altLang="ko-KR" sz="1200" b="1" dirty="0">
                <a:solidFill>
                  <a:srgbClr val="FF0000"/>
                </a:solidFill>
              </a:rPr>
              <a:t> *</a:t>
            </a: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49" name="표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7619738"/>
              </p:ext>
            </p:extLst>
          </p:nvPr>
        </p:nvGraphicFramePr>
        <p:xfrm>
          <a:off x="3484678" y="3375416"/>
          <a:ext cx="6626631" cy="952707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5270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6" name="표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8386406"/>
              </p:ext>
            </p:extLst>
          </p:nvPr>
        </p:nvGraphicFramePr>
        <p:xfrm>
          <a:off x="3486007" y="2973544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4762" y="5262607"/>
            <a:ext cx="8778240" cy="938989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2012108" y="932504"/>
            <a:ext cx="3389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매니</a:t>
            </a:r>
            <a:r>
              <a:rPr lang="ko-KR" altLang="en-US" dirty="0"/>
              <a:t>저</a:t>
            </a:r>
            <a:r>
              <a:rPr lang="ko-KR" altLang="en-US" dirty="0" smtClean="0"/>
              <a:t> 관리</a:t>
            </a:r>
            <a:endParaRPr lang="ko-KR" altLang="en-US" dirty="0"/>
          </a:p>
        </p:txBody>
      </p:sp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1536490"/>
              </p:ext>
            </p:extLst>
          </p:nvPr>
        </p:nvGraphicFramePr>
        <p:xfrm>
          <a:off x="3500314" y="2178460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8632731"/>
              </p:ext>
            </p:extLst>
          </p:nvPr>
        </p:nvGraphicFramePr>
        <p:xfrm>
          <a:off x="3475600" y="2591485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" name="모서리가 둥근 사각형 설명선 26"/>
          <p:cNvSpPr/>
          <p:nvPr/>
        </p:nvSpPr>
        <p:spPr>
          <a:xfrm flipH="1">
            <a:off x="3674502" y="3560900"/>
            <a:ext cx="2018407" cy="556800"/>
          </a:xfrm>
          <a:prstGeom prst="wedgeRoundRectCallout">
            <a:avLst>
              <a:gd name="adj1" fmla="val 73285"/>
              <a:gd name="adj2" fmla="val -29620"/>
              <a:gd name="adj3" fmla="val 16667"/>
            </a:avLst>
          </a:prstGeom>
          <a:solidFill>
            <a:schemeClr val="bg1"/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tlCol="0" anchor="ctr"/>
          <a:lstStyle/>
          <a:p>
            <a:pPr lvl="0">
              <a:buClr>
                <a:srgbClr val="000000"/>
              </a:buClr>
              <a:buSzPct val="25000"/>
            </a:pP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- Enter </a:t>
            </a: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기능 제공</a:t>
            </a:r>
            <a:endParaRPr lang="en-US" altLang="ko-KR" sz="800" dirty="0" smtClean="0">
              <a:solidFill>
                <a:srgbClr val="FF0000"/>
              </a:solidFill>
              <a:latin typeface="+mn-ea"/>
              <a:cs typeface="Arial"/>
              <a:sym typeface="Arial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4678" y="4365103"/>
            <a:ext cx="1962171" cy="795474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5465658" y="4832156"/>
            <a:ext cx="25469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buFont typeface="Arial" panose="020B0604020202020204" pitchFamily="34" charset="0"/>
              <a:buChar char="•"/>
            </a:pPr>
            <a:r>
              <a:rPr lang="ko-KR" altLang="en-US" sz="800" dirty="0" smtClean="0">
                <a:solidFill>
                  <a:srgbClr val="444444"/>
                </a:solidFill>
                <a:latin typeface="Noto Sans"/>
              </a:rPr>
              <a:t> 이미지 </a:t>
            </a:r>
            <a:r>
              <a:rPr lang="ko-KR" altLang="en-US" sz="800" dirty="0">
                <a:solidFill>
                  <a:srgbClr val="444444"/>
                </a:solidFill>
                <a:latin typeface="Noto Sans"/>
              </a:rPr>
              <a:t>사이즈 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720px x 1180px</a:t>
            </a:r>
          </a:p>
          <a:p>
            <a:pPr latinLnBrk="0">
              <a:buFont typeface="Arial" panose="020B0604020202020204" pitchFamily="34" charset="0"/>
              <a:buChar char="•"/>
            </a:pPr>
            <a:r>
              <a:rPr lang="en-US" altLang="ko-KR" sz="800" dirty="0" smtClean="0">
                <a:solidFill>
                  <a:srgbClr val="444444"/>
                </a:solidFill>
                <a:latin typeface="Noto Sans"/>
              </a:rPr>
              <a:t> (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jpeg, jpg, </a:t>
            </a:r>
            <a:r>
              <a:rPr lang="en-US" altLang="ko-KR" sz="800" dirty="0" err="1">
                <a:solidFill>
                  <a:srgbClr val="444444"/>
                </a:solidFill>
                <a:latin typeface="Noto Sans"/>
              </a:rPr>
              <a:t>png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 </a:t>
            </a:r>
            <a:r>
              <a:rPr lang="ko-KR" altLang="en-US" sz="800" dirty="0">
                <a:solidFill>
                  <a:srgbClr val="444444"/>
                </a:solidFill>
                <a:latin typeface="Noto Sans"/>
              </a:rPr>
              <a:t>파일만 업로드 가능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)</a:t>
            </a:r>
            <a:endParaRPr lang="en-US" altLang="ko-KR" sz="800" b="0" i="0" dirty="0">
              <a:solidFill>
                <a:srgbClr val="444444"/>
              </a:solidFill>
              <a:effectLst/>
              <a:latin typeface="Noto Sans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007072"/>
              </p:ext>
            </p:extLst>
          </p:nvPr>
        </p:nvGraphicFramePr>
        <p:xfrm>
          <a:off x="301179" y="3899468"/>
          <a:ext cx="1437477" cy="2274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7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748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  <a:latin typeface="+mn-ea"/>
                        </a:rPr>
                        <a:t>분양자료</a:t>
                      </a: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</a:rPr>
                        <a:t> 관리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1091971"/>
              </p:ext>
            </p:extLst>
          </p:nvPr>
        </p:nvGraphicFramePr>
        <p:xfrm>
          <a:off x="301179" y="3686629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회원권</a:t>
                      </a:r>
                      <a:r>
                        <a:rPr lang="ko-KR" altLang="en-US" sz="800" b="1" baseline="0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 소개 </a:t>
                      </a:r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관리</a:t>
                      </a:r>
                      <a:endParaRPr lang="en-US" altLang="ko-KR" sz="800" b="1" dirty="0">
                        <a:solidFill>
                          <a:sysClr val="windowText" lastClr="000000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087156"/>
              </p:ext>
            </p:extLst>
          </p:nvPr>
        </p:nvGraphicFramePr>
        <p:xfrm>
          <a:off x="301179" y="3467800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bg1"/>
                          </a:solidFill>
                          <a:latin typeface="+mn-ea"/>
                        </a:rPr>
                        <a:t>매니저 관리</a:t>
                      </a:r>
                      <a:endParaRPr lang="en-US" altLang="ko-KR" sz="800" b="1">
                        <a:solidFill>
                          <a:schemeClr val="bg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7281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/>
        <p:txBody>
          <a:bodyPr anchor="ctr">
            <a:normAutofit/>
          </a:bodyPr>
          <a:lstStyle/>
          <a:p>
            <a:r>
              <a:rPr lang="en-US" altLang="ko-KR" smtClean="0"/>
              <a:t>1. </a:t>
            </a:r>
            <a:r>
              <a:rPr lang="ko-KR" altLang="en-US" smtClean="0"/>
              <a:t>매니</a:t>
            </a:r>
            <a:r>
              <a:rPr lang="ko-KR" altLang="en-US"/>
              <a:t>저</a:t>
            </a:r>
            <a:r>
              <a:rPr lang="ko-KR" altLang="en-US" smtClean="0"/>
              <a:t> 관리 </a:t>
            </a:r>
            <a:r>
              <a:rPr lang="en-US" altLang="ko-KR" smtClean="0"/>
              <a:t>(</a:t>
            </a:r>
            <a:r>
              <a:rPr lang="ko-KR" altLang="en-US" smtClean="0"/>
              <a:t>어드민</a:t>
            </a:r>
            <a:r>
              <a:rPr lang="en-US" altLang="ko-KR" smtClean="0"/>
              <a:t>)</a:t>
            </a:r>
            <a:endParaRPr lang="ko-KR" alt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dirty="0"/>
              <a:t>Login &gt; main &gt; </a:t>
            </a:r>
            <a:r>
              <a:rPr lang="ko-KR" altLang="en-US" dirty="0"/>
              <a:t>통합 </a:t>
            </a:r>
            <a:r>
              <a:rPr lang="en-US" altLang="ko-KR" dirty="0"/>
              <a:t>&gt; </a:t>
            </a:r>
            <a:r>
              <a:rPr lang="ko-KR" altLang="en-US" dirty="0"/>
              <a:t>신규분양 관리 </a:t>
            </a:r>
            <a:r>
              <a:rPr lang="en-US" altLang="ko-KR" dirty="0"/>
              <a:t>&gt; </a:t>
            </a:r>
            <a:r>
              <a:rPr lang="ko-KR" altLang="en-US" dirty="0" smtClean="0"/>
              <a:t>매니</a:t>
            </a:r>
            <a:r>
              <a:rPr lang="ko-KR" altLang="en-US" dirty="0"/>
              <a:t>저</a:t>
            </a:r>
            <a:r>
              <a:rPr lang="ko-KR" altLang="en-US" dirty="0" smtClean="0"/>
              <a:t> 관리 </a:t>
            </a:r>
            <a:r>
              <a:rPr lang="en-US" altLang="ko-KR" dirty="0" smtClean="0"/>
              <a:t>&gt; </a:t>
            </a:r>
            <a:r>
              <a:rPr lang="ko-KR" altLang="en-US" dirty="0" err="1" smtClean="0"/>
              <a:t>글보기</a:t>
            </a:r>
            <a:r>
              <a:rPr lang="en-US" altLang="ko-KR" dirty="0" smtClean="0"/>
              <a:t>,</a:t>
            </a:r>
            <a:r>
              <a:rPr lang="ko-KR" altLang="en-US" dirty="0" smtClean="0"/>
              <a:t>수정</a:t>
            </a:r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239350" y="620688"/>
            <a:ext cx="11425269" cy="374441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endParaRPr lang="en-US" altLang="ko-KR" sz="1000" smtClean="0">
              <a:solidFill>
                <a:schemeClr val="tx1"/>
              </a:solidFill>
              <a:ea typeface="+mj-ea"/>
            </a:endParaRPr>
          </a:p>
        </p:txBody>
      </p:sp>
      <p:sp>
        <p:nvSpPr>
          <p:cNvPr id="9" name="텍스트 개체 틀 12"/>
          <p:cNvSpPr>
            <a:spLocks noGrp="1"/>
          </p:cNvSpPr>
          <p:nvPr>
            <p:ph type="body" sz="quarter" idx="16"/>
          </p:nvPr>
        </p:nvSpPr>
        <p:spPr>
          <a:xfrm>
            <a:off x="10109091" y="206374"/>
            <a:ext cx="1714511" cy="238499"/>
          </a:xfrm>
        </p:spPr>
        <p:txBody>
          <a:bodyPr anchor="ctr"/>
          <a:lstStyle/>
          <a:p>
            <a:endParaRPr lang="ko-KR" altLang="en-US"/>
          </a:p>
        </p:txBody>
      </p:sp>
      <p:pic>
        <p:nvPicPr>
          <p:cNvPr id="36" name="그림 35"/>
          <p:cNvPicPr>
            <a:picLocks noChangeAspect="1"/>
          </p:cNvPicPr>
          <p:nvPr/>
        </p:nvPicPr>
        <p:blipFill rotWithShape="1">
          <a:blip r:embed="rId3"/>
          <a:srcRect b="10582"/>
          <a:stretch/>
        </p:blipFill>
        <p:spPr>
          <a:xfrm>
            <a:off x="301179" y="709087"/>
            <a:ext cx="1512475" cy="5295564"/>
          </a:xfrm>
          <a:prstGeom prst="rect">
            <a:avLst/>
          </a:prstGeom>
        </p:spPr>
      </p:pic>
      <p:graphicFrame>
        <p:nvGraphicFramePr>
          <p:cNvPr id="41" name="표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1947103"/>
              </p:ext>
            </p:extLst>
          </p:nvPr>
        </p:nvGraphicFramePr>
        <p:xfrm>
          <a:off x="569484" y="2571289"/>
          <a:ext cx="1167257" cy="27823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167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82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신규 분양 관리 </a:t>
                      </a:r>
                      <a:r>
                        <a:rPr lang="ko-KR" altLang="en-US" sz="8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∨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3" name="직사각형 22"/>
          <p:cNvSpPr/>
          <p:nvPr/>
        </p:nvSpPr>
        <p:spPr>
          <a:xfrm>
            <a:off x="2308875" y="1441281"/>
            <a:ext cx="113043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0"/>
            <a:r>
              <a:rPr lang="ko-KR" altLang="en-US" sz="1100" b="1" dirty="0" smtClean="0">
                <a:solidFill>
                  <a:srgbClr val="333333"/>
                </a:solidFill>
                <a:latin typeface="Font Awesome 5 Free"/>
              </a:rPr>
              <a:t>■ 매니저 정보</a:t>
            </a:r>
            <a:endParaRPr lang="ko-KR" altLang="en-US" sz="1100" b="1" i="0" dirty="0">
              <a:solidFill>
                <a:srgbClr val="333333"/>
              </a:solidFill>
              <a:effectLst/>
              <a:latin typeface="Font Awesome 5 Free"/>
            </a:endParaRPr>
          </a:p>
        </p:txBody>
      </p:sp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1301047"/>
              </p:ext>
            </p:extLst>
          </p:nvPr>
        </p:nvGraphicFramePr>
        <p:xfrm>
          <a:off x="3507273" y="1788176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이정범</a:t>
                      </a: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2333589" y="1921468"/>
            <a:ext cx="1191439" cy="2936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이름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*</a:t>
            </a: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직급 </a:t>
            </a:r>
            <a:r>
              <a:rPr lang="en-US" altLang="ko-KR" sz="1200" b="1" dirty="0">
                <a:solidFill>
                  <a:srgbClr val="FF0000"/>
                </a:solidFill>
              </a:rPr>
              <a:t>*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핸드폰 번호 </a:t>
            </a:r>
            <a:r>
              <a:rPr lang="en-US" altLang="ko-KR" sz="1200" b="1" dirty="0">
                <a:solidFill>
                  <a:srgbClr val="FF0000"/>
                </a:solidFill>
              </a:rPr>
              <a:t>*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홈페이지 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세줄 소개</a:t>
            </a:r>
            <a:r>
              <a:rPr lang="en-US" altLang="ko-KR" sz="1200" b="1" dirty="0">
                <a:solidFill>
                  <a:srgbClr val="FF0000"/>
                </a:solidFill>
              </a:rPr>
              <a:t> *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이미지 첨부</a:t>
            </a:r>
            <a:r>
              <a:rPr lang="en-US" altLang="ko-KR" sz="1200" b="1" dirty="0">
                <a:solidFill>
                  <a:srgbClr val="FF0000"/>
                </a:solidFill>
              </a:rPr>
              <a:t> *</a:t>
            </a: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4981442"/>
              </p:ext>
            </p:extLst>
          </p:nvPr>
        </p:nvGraphicFramePr>
        <p:xfrm>
          <a:off x="3484678" y="3375416"/>
          <a:ext cx="6626631" cy="952707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5270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아로밍러ㅣ머리머</a:t>
                      </a: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ㅇㅁ라ㅣㅇ라ㅣ몽롬로모림</a:t>
                      </a:r>
                      <a:r>
                        <a:rPr lang="en-US" altLang="ko-KR" sz="8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\ad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aflhdlkafhdklfa</a:t>
                      </a: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5403907"/>
              </p:ext>
            </p:extLst>
          </p:nvPr>
        </p:nvGraphicFramePr>
        <p:xfrm>
          <a:off x="3486007" y="2973544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1" name="그림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4762" y="5371895"/>
            <a:ext cx="8778240" cy="938989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2012108" y="932504"/>
            <a:ext cx="3389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매니</a:t>
            </a:r>
            <a:r>
              <a:rPr lang="ko-KR" altLang="en-US" dirty="0"/>
              <a:t>저</a:t>
            </a:r>
            <a:r>
              <a:rPr lang="ko-KR" altLang="en-US" dirty="0" smtClean="0"/>
              <a:t> 관리</a:t>
            </a:r>
            <a:endParaRPr lang="ko-KR" altLang="en-US" dirty="0"/>
          </a:p>
        </p:txBody>
      </p:sp>
      <p:graphicFrame>
        <p:nvGraphicFramePr>
          <p:cNvPr id="33" name="표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5812738"/>
              </p:ext>
            </p:extLst>
          </p:nvPr>
        </p:nvGraphicFramePr>
        <p:xfrm>
          <a:off x="3500314" y="2178460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차장</a:t>
                      </a: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4" name="표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4588831"/>
              </p:ext>
            </p:extLst>
          </p:nvPr>
        </p:nvGraphicFramePr>
        <p:xfrm>
          <a:off x="3475600" y="2591485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0101111111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3" name="그림 4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4678" y="4365103"/>
            <a:ext cx="1962171" cy="795474"/>
          </a:xfrm>
          <a:prstGeom prst="rect">
            <a:avLst/>
          </a:prstGeom>
        </p:spPr>
      </p:pic>
      <p:sp>
        <p:nvSpPr>
          <p:cNvPr id="44" name="직사각형 43"/>
          <p:cNvSpPr/>
          <p:nvPr/>
        </p:nvSpPr>
        <p:spPr>
          <a:xfrm>
            <a:off x="5465658" y="4832156"/>
            <a:ext cx="25469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buFont typeface="Arial" panose="020B0604020202020204" pitchFamily="34" charset="0"/>
              <a:buChar char="•"/>
            </a:pPr>
            <a:r>
              <a:rPr lang="ko-KR" altLang="en-US" sz="800" dirty="0" smtClean="0">
                <a:solidFill>
                  <a:srgbClr val="444444"/>
                </a:solidFill>
                <a:latin typeface="Noto Sans"/>
              </a:rPr>
              <a:t> 이미지 </a:t>
            </a:r>
            <a:r>
              <a:rPr lang="ko-KR" altLang="en-US" sz="800" dirty="0">
                <a:solidFill>
                  <a:srgbClr val="444444"/>
                </a:solidFill>
                <a:latin typeface="Noto Sans"/>
              </a:rPr>
              <a:t>사이즈 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720px x 1180px</a:t>
            </a:r>
          </a:p>
          <a:p>
            <a:pPr latinLnBrk="0">
              <a:buFont typeface="Arial" panose="020B0604020202020204" pitchFamily="34" charset="0"/>
              <a:buChar char="•"/>
            </a:pPr>
            <a:r>
              <a:rPr lang="en-US" altLang="ko-KR" sz="800" dirty="0" smtClean="0">
                <a:solidFill>
                  <a:srgbClr val="444444"/>
                </a:solidFill>
                <a:latin typeface="Noto Sans"/>
              </a:rPr>
              <a:t> (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jpeg, jpg, </a:t>
            </a:r>
            <a:r>
              <a:rPr lang="en-US" altLang="ko-KR" sz="800" dirty="0" err="1">
                <a:solidFill>
                  <a:srgbClr val="444444"/>
                </a:solidFill>
                <a:latin typeface="Noto Sans"/>
              </a:rPr>
              <a:t>png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 </a:t>
            </a:r>
            <a:r>
              <a:rPr lang="ko-KR" altLang="en-US" sz="800" dirty="0">
                <a:solidFill>
                  <a:srgbClr val="444444"/>
                </a:solidFill>
                <a:latin typeface="Noto Sans"/>
              </a:rPr>
              <a:t>파일만 업로드 가능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)</a:t>
            </a:r>
            <a:endParaRPr lang="en-US" altLang="ko-KR" sz="800" b="0" i="0" dirty="0">
              <a:solidFill>
                <a:srgbClr val="444444"/>
              </a:solidFill>
              <a:effectLst/>
              <a:latin typeface="Noto San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4775" y="4911013"/>
            <a:ext cx="2110038" cy="259697"/>
          </a:xfrm>
          <a:prstGeom prst="rect">
            <a:avLst/>
          </a:prstGeom>
        </p:spPr>
      </p:pic>
      <p:graphicFrame>
        <p:nvGraphicFramePr>
          <p:cNvPr id="47" name="표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6401886"/>
              </p:ext>
            </p:extLst>
          </p:nvPr>
        </p:nvGraphicFramePr>
        <p:xfrm>
          <a:off x="2044225" y="1385022"/>
          <a:ext cx="9239315" cy="4816574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92393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16574">
                <a:tc>
                  <a:txBody>
                    <a:bodyPr/>
                    <a:lstStyle/>
                    <a:p>
                      <a:pPr algn="ctr"/>
                      <a:endParaRPr lang="en-US" altLang="ko-KR" sz="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007072"/>
              </p:ext>
            </p:extLst>
          </p:nvPr>
        </p:nvGraphicFramePr>
        <p:xfrm>
          <a:off x="301179" y="3899468"/>
          <a:ext cx="1437477" cy="2274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7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748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  <a:latin typeface="+mn-ea"/>
                        </a:rPr>
                        <a:t>분양자료</a:t>
                      </a: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</a:rPr>
                        <a:t> 관리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1091971"/>
              </p:ext>
            </p:extLst>
          </p:nvPr>
        </p:nvGraphicFramePr>
        <p:xfrm>
          <a:off x="301179" y="3686629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회원권</a:t>
                      </a:r>
                      <a:r>
                        <a:rPr lang="ko-KR" altLang="en-US" sz="800" b="1" baseline="0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 소개 </a:t>
                      </a:r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관리</a:t>
                      </a:r>
                      <a:endParaRPr lang="en-US" altLang="ko-KR" sz="800" b="1" dirty="0">
                        <a:solidFill>
                          <a:sysClr val="windowText" lastClr="000000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5" name="표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087156"/>
              </p:ext>
            </p:extLst>
          </p:nvPr>
        </p:nvGraphicFramePr>
        <p:xfrm>
          <a:off x="301179" y="3467800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bg1"/>
                          </a:solidFill>
                          <a:latin typeface="+mn-ea"/>
                        </a:rPr>
                        <a:t>매니저 관리</a:t>
                      </a:r>
                      <a:endParaRPr lang="en-US" altLang="ko-KR" sz="800" b="1">
                        <a:solidFill>
                          <a:schemeClr val="bg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2364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/>
        <p:txBody>
          <a:bodyPr anchor="ctr">
            <a:normAutofit/>
          </a:bodyPr>
          <a:lstStyle/>
          <a:p>
            <a:r>
              <a:rPr lang="en-US" altLang="ko-KR"/>
              <a:t>2</a:t>
            </a:r>
            <a:r>
              <a:rPr lang="en-US" altLang="ko-KR" smtClean="0"/>
              <a:t>. </a:t>
            </a:r>
            <a:r>
              <a:rPr lang="ko-KR" altLang="en-US" smtClean="0"/>
              <a:t>리조트 소개 관리</a:t>
            </a:r>
            <a:endParaRPr lang="ko-KR" alt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/>
              <a:t>Login &gt; main &gt; </a:t>
            </a:r>
            <a:r>
              <a:rPr lang="ko-KR" altLang="en-US"/>
              <a:t>통합 </a:t>
            </a:r>
            <a:r>
              <a:rPr lang="en-US" altLang="ko-KR"/>
              <a:t>&gt; </a:t>
            </a:r>
            <a:r>
              <a:rPr lang="ko-KR" altLang="en-US"/>
              <a:t>신규분양 관리 </a:t>
            </a:r>
            <a:r>
              <a:rPr lang="en-US" altLang="ko-KR"/>
              <a:t>&gt; </a:t>
            </a:r>
            <a:r>
              <a:rPr lang="ko-KR" altLang="en-US"/>
              <a:t>리조트 </a:t>
            </a:r>
            <a:r>
              <a:rPr lang="ko-KR" altLang="en-US" smtClean="0"/>
              <a:t>소개 관리</a:t>
            </a:r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39350" y="620688"/>
            <a:ext cx="11425269" cy="374441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endParaRPr lang="en-US" altLang="ko-KR" sz="1000" smtClean="0">
              <a:solidFill>
                <a:schemeClr val="tx1"/>
              </a:solidFill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7411" y="2708920"/>
            <a:ext cx="1632181" cy="216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2020 .10.</a:t>
            </a:r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j-ea"/>
              </a:rPr>
              <a:t> </a:t>
            </a:r>
            <a:r>
              <a:rPr lang="en-US" altLang="ko-KR" sz="80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22 </a:t>
            </a:r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j-ea"/>
              </a:rPr>
              <a:t>Ver _1 .0</a:t>
            </a:r>
            <a:endParaRPr lang="ko-KR" altLang="en-US" sz="800">
              <a:solidFill>
                <a:schemeClr val="bg1">
                  <a:lumMod val="50000"/>
                </a:schemeClr>
              </a:solidFill>
              <a:latin typeface="+mj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37411" y="2863970"/>
            <a:ext cx="823715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켄싱턴 호텔</a:t>
            </a:r>
            <a:r>
              <a:rPr lang="en-US" altLang="ko-KR" sz="12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&amp;</a:t>
            </a:r>
            <a:r>
              <a:rPr lang="ko-KR" altLang="en-US" sz="12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리조트 </a:t>
            </a:r>
            <a:r>
              <a:rPr kumimoji="1" lang="ko-KR" altLang="en-US" sz="1200" b="1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관리자 </a:t>
            </a:r>
            <a:r>
              <a:rPr kumimoji="1" lang="en-US" altLang="ko-KR" sz="1200" b="1">
                <a:solidFill>
                  <a:schemeClr val="bg1">
                    <a:lumMod val="75000"/>
                  </a:schemeClr>
                </a:solidFill>
                <a:latin typeface="+mn-ea"/>
              </a:rPr>
              <a:t>U.I </a:t>
            </a:r>
            <a:r>
              <a:rPr kumimoji="1" lang="ko-KR" altLang="en-US" sz="1200" b="1">
                <a:solidFill>
                  <a:schemeClr val="bg1">
                    <a:lumMod val="75000"/>
                  </a:schemeClr>
                </a:solidFill>
                <a:latin typeface="+mn-ea"/>
              </a:rPr>
              <a:t>화면 설계서</a:t>
            </a:r>
            <a:r>
              <a:rPr kumimoji="1" lang="en-US" altLang="ko-KR" sz="1200" b="1">
                <a:solidFill>
                  <a:schemeClr val="bg1">
                    <a:lumMod val="75000"/>
                  </a:schemeClr>
                </a:solidFill>
                <a:latin typeface="+mn-ea"/>
              </a:rPr>
              <a:t> </a:t>
            </a:r>
            <a:r>
              <a:rPr kumimoji="1" lang="en-US" altLang="ko-KR" sz="1200" b="1">
                <a:solidFill>
                  <a:srgbClr val="FF0000"/>
                </a:solidFill>
                <a:latin typeface="+mn-ea"/>
              </a:rPr>
              <a:t>2</a:t>
            </a:r>
            <a:r>
              <a:rPr kumimoji="1" lang="en-US" altLang="ko-KR" sz="1200" b="1" smtClean="0">
                <a:solidFill>
                  <a:srgbClr val="FF0000"/>
                </a:solidFill>
                <a:latin typeface="+mn-ea"/>
              </a:rPr>
              <a:t>. </a:t>
            </a:r>
            <a:r>
              <a:rPr kumimoji="1" lang="ko-KR" altLang="en-US" sz="1200" b="1" smtClean="0">
                <a:solidFill>
                  <a:srgbClr val="FF0000"/>
                </a:solidFill>
                <a:latin typeface="+mn-ea"/>
              </a:rPr>
              <a:t>리조트 소개 관리</a:t>
            </a:r>
            <a:endParaRPr kumimoji="1" lang="en-US" altLang="ko-KR" sz="1200" b="1">
              <a:solidFill>
                <a:srgbClr val="FF0000"/>
              </a:solidFill>
              <a:latin typeface="+mn-ea"/>
            </a:endParaRPr>
          </a:p>
        </p:txBody>
      </p:sp>
      <p:sp>
        <p:nvSpPr>
          <p:cNvPr id="9" name="텍스트 개체 틀 12"/>
          <p:cNvSpPr>
            <a:spLocks noGrp="1"/>
          </p:cNvSpPr>
          <p:nvPr>
            <p:ph type="body" sz="quarter" idx="16"/>
          </p:nvPr>
        </p:nvSpPr>
        <p:spPr>
          <a:xfrm>
            <a:off x="10109091" y="206374"/>
            <a:ext cx="1714511" cy="238499"/>
          </a:xfrm>
        </p:spPr>
        <p:txBody>
          <a:bodyPr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3509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/>
              <a:t>2</a:t>
            </a:r>
            <a:r>
              <a:rPr lang="en-US" altLang="ko-KR" smtClean="0"/>
              <a:t>. </a:t>
            </a:r>
            <a:r>
              <a:rPr lang="ko-KR" altLang="en-US" smtClean="0"/>
              <a:t>리조트 소개 관리</a:t>
            </a:r>
            <a:endParaRPr lang="ko-KR" alt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5"/>
          </p:nvPr>
        </p:nvSpPr>
        <p:spPr/>
        <p:txBody>
          <a:bodyPr anchor="ctr"/>
          <a:lstStyle/>
          <a:p>
            <a:r>
              <a:rPr lang="en-US" altLang="ko-KR" smtClean="0"/>
              <a:t>Login &gt; main &gt; </a:t>
            </a:r>
            <a:r>
              <a:rPr lang="ko-KR" altLang="en-US" smtClean="0"/>
              <a:t>통합 </a:t>
            </a:r>
            <a:r>
              <a:rPr lang="en-US" altLang="ko-KR" smtClean="0"/>
              <a:t>&gt; </a:t>
            </a:r>
            <a:r>
              <a:rPr lang="ko-KR" altLang="en-US" smtClean="0"/>
              <a:t>신규분양 관리 </a:t>
            </a:r>
            <a:r>
              <a:rPr lang="en-US" altLang="ko-KR" smtClean="0"/>
              <a:t>&gt; </a:t>
            </a:r>
            <a:r>
              <a:rPr lang="ko-KR" altLang="en-US" smtClean="0"/>
              <a:t>리조트 소개 관리</a:t>
            </a:r>
            <a:endParaRPr lang="ko-KR" alt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sz="quarter" idx="16"/>
          </p:nvPr>
        </p:nvSpPr>
        <p:spPr/>
        <p:txBody>
          <a:bodyPr anchor="ctr"/>
          <a:lstStyle/>
          <a:p>
            <a:endParaRPr lang="ko-KR" altLang="en-US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0437241"/>
              </p:ext>
            </p:extLst>
          </p:nvPr>
        </p:nvGraphicFramePr>
        <p:xfrm>
          <a:off x="2109073" y="2700843"/>
          <a:ext cx="9593587" cy="28699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9593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6993"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번호 </a:t>
                      </a:r>
                      <a:r>
                        <a:rPr lang="ko-KR" altLang="en-US" sz="12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                          </a:t>
                      </a:r>
                      <a:r>
                        <a:rPr lang="ko-KR" altLang="en-US" sz="12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제목                                               </a:t>
                      </a:r>
                      <a:r>
                        <a:rPr lang="ko-KR" altLang="en-US" sz="12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     등록일                              등록자              </a:t>
                      </a:r>
                      <a:r>
                        <a:rPr lang="ko-KR" altLang="en-US" sz="1200" b="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</a:rPr>
                        <a:t>게시여부</a:t>
                      </a:r>
                      <a:endParaRPr lang="en-US" altLang="ko-KR" sz="12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182591" y="2978313"/>
            <a:ext cx="354584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25</a:t>
            </a:r>
          </a:p>
          <a:p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25</a:t>
            </a:r>
          </a:p>
          <a:p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25</a:t>
            </a:r>
          </a:p>
          <a:p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25</a:t>
            </a:r>
          </a:p>
          <a:p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25</a:t>
            </a:r>
          </a:p>
          <a:p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25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2134394" y="3356870"/>
            <a:ext cx="9680104" cy="1769825"/>
            <a:chOff x="3000364" y="3053382"/>
            <a:chExt cx="1347570" cy="1769825"/>
          </a:xfrm>
        </p:grpSpPr>
        <p:cxnSp>
          <p:nvCxnSpPr>
            <p:cNvPr id="14" name="직선 연결선 13"/>
            <p:cNvCxnSpPr/>
            <p:nvPr/>
          </p:nvCxnSpPr>
          <p:spPr>
            <a:xfrm rot="10800000">
              <a:off x="3000365" y="3053382"/>
              <a:ext cx="13320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연결선 14"/>
            <p:cNvCxnSpPr/>
            <p:nvPr/>
          </p:nvCxnSpPr>
          <p:spPr>
            <a:xfrm rot="10800000">
              <a:off x="3000364" y="3393281"/>
              <a:ext cx="13320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 17"/>
            <p:cNvCxnSpPr/>
            <p:nvPr/>
          </p:nvCxnSpPr>
          <p:spPr>
            <a:xfrm rot="10800000">
              <a:off x="3000364" y="3787489"/>
              <a:ext cx="13320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연결선 18"/>
            <p:cNvCxnSpPr/>
            <p:nvPr/>
          </p:nvCxnSpPr>
          <p:spPr>
            <a:xfrm rot="10800000">
              <a:off x="3000365" y="4102662"/>
              <a:ext cx="13320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19"/>
            <p:cNvCxnSpPr/>
            <p:nvPr/>
          </p:nvCxnSpPr>
          <p:spPr>
            <a:xfrm rot="10800000">
              <a:off x="3000365" y="4476970"/>
              <a:ext cx="13320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연결선 20"/>
            <p:cNvCxnSpPr/>
            <p:nvPr/>
          </p:nvCxnSpPr>
          <p:spPr>
            <a:xfrm rot="10800000">
              <a:off x="3015934" y="4823207"/>
              <a:ext cx="1332000" cy="0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직사각형 23"/>
          <p:cNvSpPr/>
          <p:nvPr/>
        </p:nvSpPr>
        <p:spPr>
          <a:xfrm>
            <a:off x="3935230" y="3029147"/>
            <a:ext cx="225634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KR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밸리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KR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밸리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KR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밸리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KR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밸리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KR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밸리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KR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밸리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6191575" y="3035617"/>
            <a:ext cx="207981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2020-10-22 16:40:19</a:t>
            </a:r>
          </a:p>
          <a:p>
            <a:pPr algn="ctr"/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2020-10-22 </a:t>
            </a:r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16:40:19</a:t>
            </a:r>
          </a:p>
          <a:p>
            <a:pPr algn="ctr"/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2020-10-22 16:40:19</a:t>
            </a:r>
          </a:p>
          <a:p>
            <a:pPr algn="ctr"/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2020-10-22 16:40:19</a:t>
            </a:r>
          </a:p>
          <a:p>
            <a:pPr algn="ctr"/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2020-10-22 16:40:19</a:t>
            </a:r>
          </a:p>
          <a:p>
            <a:pPr algn="ctr"/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en-US" altLang="ko-KR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2020-10-22 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16:40:19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5063403" y="5414637"/>
            <a:ext cx="34034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20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&lt;&lt;   &lt;   </a:t>
            </a:r>
            <a:r>
              <a:rPr lang="en-US" altLang="ko-KR" sz="1200" b="1" u="sng" smtClean="0">
                <a:latin typeface="+mn-ea"/>
              </a:rPr>
              <a:t>1</a:t>
            </a:r>
            <a:r>
              <a:rPr lang="en-US" altLang="ko-KR" sz="120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  2  3  4  5  6  7  8  9  10   &gt;   &gt;&gt;</a:t>
            </a:r>
          </a:p>
        </p:txBody>
      </p:sp>
      <p:pic>
        <p:nvPicPr>
          <p:cNvPr id="75" name="그림 74"/>
          <p:cNvPicPr>
            <a:picLocks noChangeAspect="1"/>
          </p:cNvPicPr>
          <p:nvPr/>
        </p:nvPicPr>
        <p:blipFill rotWithShape="1">
          <a:blip r:embed="rId3"/>
          <a:srcRect b="10582"/>
          <a:stretch/>
        </p:blipFill>
        <p:spPr>
          <a:xfrm>
            <a:off x="301179" y="709087"/>
            <a:ext cx="1512475" cy="5295564"/>
          </a:xfrm>
          <a:prstGeom prst="rect">
            <a:avLst/>
          </a:prstGeom>
        </p:spPr>
      </p:pic>
      <p:graphicFrame>
        <p:nvGraphicFramePr>
          <p:cNvPr id="81" name="표 8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8550426"/>
              </p:ext>
            </p:extLst>
          </p:nvPr>
        </p:nvGraphicFramePr>
        <p:xfrm>
          <a:off x="569484" y="2571289"/>
          <a:ext cx="1167257" cy="27823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167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82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신규 분양 관리 </a:t>
                      </a:r>
                      <a:r>
                        <a:rPr lang="ko-KR" altLang="en-US" sz="8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∨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9" name="TextBox 88"/>
          <p:cNvSpPr txBox="1"/>
          <p:nvPr/>
        </p:nvSpPr>
        <p:spPr>
          <a:xfrm>
            <a:off x="1965160" y="843149"/>
            <a:ext cx="3389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리조트 소개 관리</a:t>
            </a:r>
            <a:endParaRPr lang="ko-KR" altLang="en-US" dirty="0"/>
          </a:p>
        </p:txBody>
      </p:sp>
      <p:pic>
        <p:nvPicPr>
          <p:cNvPr id="53" name="그림 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0590" y="1322491"/>
            <a:ext cx="9753907" cy="1074121"/>
          </a:xfrm>
          <a:prstGeom prst="rect">
            <a:avLst/>
          </a:prstGeom>
        </p:spPr>
      </p:pic>
      <p:sp>
        <p:nvSpPr>
          <p:cNvPr id="56" name="직사각형 55"/>
          <p:cNvSpPr/>
          <p:nvPr/>
        </p:nvSpPr>
        <p:spPr>
          <a:xfrm>
            <a:off x="8422125" y="3027919"/>
            <a:ext cx="184992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관리자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/>
            </a:r>
            <a:b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</a:b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/>
            </a:r>
            <a:b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</a:b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관리자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관리자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관리자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관리자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관리자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9605045" y="3027879"/>
            <a:ext cx="184992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게시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err="1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미게시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게시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게시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게시</a:t>
            </a:r>
            <a:endParaRPr lang="en-US" altLang="ko-KR" sz="1200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게시</a:t>
            </a:r>
            <a:endParaRPr lang="en-US" altLang="ko-KR" sz="1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8" name="모서리가 둥근 직사각형 57"/>
          <p:cNvSpPr/>
          <p:nvPr/>
        </p:nvSpPr>
        <p:spPr>
          <a:xfrm>
            <a:off x="11061814" y="5436001"/>
            <a:ext cx="752683" cy="224827"/>
          </a:xfrm>
          <a:prstGeom prst="roundRect">
            <a:avLst/>
          </a:prstGeom>
          <a:solidFill>
            <a:schemeClr val="bg2"/>
          </a:solidFill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등록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2134394" y="2987836"/>
            <a:ext cx="9530225" cy="2041364"/>
          </a:xfrm>
          <a:prstGeom prst="rect">
            <a:avLst/>
          </a:prstGeom>
          <a:noFill/>
          <a:ln w="28575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7" name="모서리가 둥근 사각형 설명선 66"/>
          <p:cNvSpPr/>
          <p:nvPr/>
        </p:nvSpPr>
        <p:spPr>
          <a:xfrm flipH="1">
            <a:off x="2496884" y="5266452"/>
            <a:ext cx="2018407" cy="556800"/>
          </a:xfrm>
          <a:prstGeom prst="wedgeRoundRectCallout">
            <a:avLst>
              <a:gd name="adj1" fmla="val 22885"/>
              <a:gd name="adj2" fmla="val -89151"/>
              <a:gd name="adj3" fmla="val 16667"/>
            </a:avLst>
          </a:prstGeom>
          <a:solidFill>
            <a:schemeClr val="bg1"/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tlCol="0" anchor="ctr"/>
          <a:lstStyle/>
          <a:p>
            <a:pPr lvl="0">
              <a:buClr>
                <a:srgbClr val="000000"/>
              </a:buClr>
              <a:buSzPct val="25000"/>
            </a:pP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- </a:t>
            </a:r>
            <a:r>
              <a:rPr lang="ko-KR" altLang="en-US" sz="800" dirty="0" err="1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드래그앤드랍</a:t>
            </a: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 기능</a:t>
            </a: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/>
            </a:r>
            <a:b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</a:br>
            <a:r>
              <a:rPr lang="en-US" altLang="ko-KR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- </a:t>
            </a:r>
            <a:r>
              <a:rPr lang="ko-KR" altLang="en-US" sz="800" dirty="0" err="1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상위번호가</a:t>
            </a:r>
            <a:r>
              <a:rPr lang="ko-KR" altLang="en-US" sz="800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 먼저 노출되도록 개발</a:t>
            </a:r>
            <a:endParaRPr lang="en-US" altLang="ko-KR" sz="800" dirty="0" smtClean="0">
              <a:solidFill>
                <a:srgbClr val="FF0000"/>
              </a:solidFill>
              <a:latin typeface="+mn-ea"/>
              <a:cs typeface="Arial"/>
              <a:sym typeface="Arial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007072"/>
              </p:ext>
            </p:extLst>
          </p:nvPr>
        </p:nvGraphicFramePr>
        <p:xfrm>
          <a:off x="301179" y="3899468"/>
          <a:ext cx="1437477" cy="2274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7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748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  <a:latin typeface="+mn-ea"/>
                        </a:rPr>
                        <a:t>분양자료</a:t>
                      </a: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</a:rPr>
                        <a:t> 관리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1" name="표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1091971"/>
              </p:ext>
            </p:extLst>
          </p:nvPr>
        </p:nvGraphicFramePr>
        <p:xfrm>
          <a:off x="301179" y="3686629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회원권</a:t>
                      </a:r>
                      <a:r>
                        <a:rPr lang="ko-KR" altLang="en-US" sz="800" b="1" baseline="0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 소개 </a:t>
                      </a:r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관리</a:t>
                      </a:r>
                      <a:endParaRPr lang="en-US" altLang="ko-KR" sz="800" b="1" dirty="0">
                        <a:solidFill>
                          <a:sysClr val="windowText" lastClr="000000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2" name="표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087156"/>
              </p:ext>
            </p:extLst>
          </p:nvPr>
        </p:nvGraphicFramePr>
        <p:xfrm>
          <a:off x="301179" y="3467800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bg1"/>
                          </a:solidFill>
                          <a:latin typeface="+mn-ea"/>
                        </a:rPr>
                        <a:t>매니저 관리</a:t>
                      </a:r>
                      <a:endParaRPr lang="en-US" altLang="ko-KR" sz="800" b="1">
                        <a:solidFill>
                          <a:schemeClr val="bg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5580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/>
              <a:t>2</a:t>
            </a:r>
            <a:r>
              <a:rPr lang="en-US" altLang="ko-KR" smtClean="0"/>
              <a:t>. </a:t>
            </a:r>
            <a:r>
              <a:rPr lang="ko-KR" altLang="en-US" smtClean="0"/>
              <a:t>리조트 소개 관리</a:t>
            </a:r>
            <a:endParaRPr lang="ko-KR" alt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5"/>
          </p:nvPr>
        </p:nvSpPr>
        <p:spPr/>
        <p:txBody>
          <a:bodyPr anchor="ctr"/>
          <a:lstStyle/>
          <a:p>
            <a:r>
              <a:rPr lang="en-US" altLang="ko-KR" dirty="0" smtClean="0"/>
              <a:t>Login &gt; main &gt; </a:t>
            </a:r>
            <a:r>
              <a:rPr lang="ko-KR" altLang="en-US" dirty="0" smtClean="0"/>
              <a:t>통합 </a:t>
            </a:r>
            <a:r>
              <a:rPr lang="en-US" altLang="ko-KR" dirty="0" smtClean="0"/>
              <a:t>&gt; </a:t>
            </a:r>
            <a:r>
              <a:rPr lang="ko-KR" altLang="en-US" dirty="0" smtClean="0"/>
              <a:t>신규분양 관리 </a:t>
            </a:r>
            <a:r>
              <a:rPr lang="en-US" altLang="ko-KR" dirty="0" smtClean="0"/>
              <a:t>&gt; </a:t>
            </a:r>
            <a:r>
              <a:rPr lang="ko-KR" altLang="en-US" dirty="0" smtClean="0"/>
              <a:t>리조트 소개 관리</a:t>
            </a:r>
            <a:r>
              <a:rPr lang="en-US" altLang="ko-KR" dirty="0" smtClean="0"/>
              <a:t>&gt;</a:t>
            </a:r>
            <a:r>
              <a:rPr lang="ko-KR" altLang="en-US" dirty="0" smtClean="0"/>
              <a:t>글쓰기</a:t>
            </a:r>
            <a:endParaRPr lang="ko-KR" altLang="en-US" dirty="0"/>
          </a:p>
        </p:txBody>
      </p:sp>
      <p:sp>
        <p:nvSpPr>
          <p:cNvPr id="13" name="텍스트 개체 틀 12"/>
          <p:cNvSpPr>
            <a:spLocks noGrp="1"/>
          </p:cNvSpPr>
          <p:nvPr>
            <p:ph type="body" sz="quarter" idx="16"/>
          </p:nvPr>
        </p:nvSpPr>
        <p:spPr/>
        <p:txBody>
          <a:bodyPr anchor="ctr"/>
          <a:lstStyle/>
          <a:p>
            <a:endParaRPr lang="ko-KR" altLang="en-US"/>
          </a:p>
        </p:txBody>
      </p:sp>
      <p:pic>
        <p:nvPicPr>
          <p:cNvPr id="48" name="그림 47"/>
          <p:cNvPicPr>
            <a:picLocks noChangeAspect="1"/>
          </p:cNvPicPr>
          <p:nvPr/>
        </p:nvPicPr>
        <p:blipFill rotWithShape="1">
          <a:blip r:embed="rId3"/>
          <a:srcRect b="10582"/>
          <a:stretch/>
        </p:blipFill>
        <p:spPr>
          <a:xfrm>
            <a:off x="301179" y="709087"/>
            <a:ext cx="1512475" cy="5295564"/>
          </a:xfrm>
          <a:prstGeom prst="rect">
            <a:avLst/>
          </a:prstGeom>
        </p:spPr>
      </p:pic>
      <p:graphicFrame>
        <p:nvGraphicFramePr>
          <p:cNvPr id="57" name="표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019714"/>
              </p:ext>
            </p:extLst>
          </p:nvPr>
        </p:nvGraphicFramePr>
        <p:xfrm>
          <a:off x="569484" y="2571289"/>
          <a:ext cx="1167257" cy="27823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167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82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신규 분양 관리 </a:t>
                      </a:r>
                      <a:r>
                        <a:rPr lang="ko-KR" altLang="en-US" sz="8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∨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8" name="직사각형 57"/>
          <p:cNvSpPr/>
          <p:nvPr/>
        </p:nvSpPr>
        <p:spPr>
          <a:xfrm>
            <a:off x="2086198" y="1555394"/>
            <a:ext cx="146226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0"/>
            <a:r>
              <a:rPr lang="ko-KR" altLang="en-US" sz="1100" b="1" dirty="0" smtClean="0">
                <a:solidFill>
                  <a:srgbClr val="333333"/>
                </a:solidFill>
                <a:latin typeface="Font Awesome 5 Free"/>
              </a:rPr>
              <a:t>■ 리조트 소개 정보</a:t>
            </a:r>
            <a:endParaRPr lang="ko-KR" altLang="en-US" sz="1100" b="1" i="0" dirty="0">
              <a:solidFill>
                <a:srgbClr val="333333"/>
              </a:solidFill>
              <a:effectLst/>
              <a:latin typeface="Font Awesome 5 Free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2153029" y="3050835"/>
            <a:ext cx="1191439" cy="151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이미지 첨부</a:t>
            </a:r>
            <a:r>
              <a:rPr lang="en-US" altLang="ko-KR" sz="1200" b="1" dirty="0">
                <a:solidFill>
                  <a:srgbClr val="FF0000"/>
                </a:solidFill>
              </a:rPr>
              <a:t> *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자세히보기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링크</a:t>
            </a: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92" name="표 9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2275137"/>
              </p:ext>
            </p:extLst>
          </p:nvPr>
        </p:nvGraphicFramePr>
        <p:xfrm>
          <a:off x="3219117" y="4158758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1965160" y="843149"/>
            <a:ext cx="3389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리조트 소개 관리</a:t>
            </a:r>
            <a:endParaRPr lang="ko-KR" altLang="en-US" dirty="0"/>
          </a:p>
        </p:txBody>
      </p:sp>
      <p:cxnSp>
        <p:nvCxnSpPr>
          <p:cNvPr id="3" name="직선 연결선 2"/>
          <p:cNvCxnSpPr/>
          <p:nvPr/>
        </p:nvCxnSpPr>
        <p:spPr>
          <a:xfrm>
            <a:off x="2468880" y="1826709"/>
            <a:ext cx="785665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4264724"/>
              </p:ext>
            </p:extLst>
          </p:nvPr>
        </p:nvGraphicFramePr>
        <p:xfrm>
          <a:off x="3219117" y="2007667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2221609" y="1988257"/>
            <a:ext cx="1191439" cy="278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소개 제목</a:t>
            </a:r>
            <a:r>
              <a:rPr lang="en-US" altLang="ko-KR" sz="1200" b="1" dirty="0">
                <a:solidFill>
                  <a:srgbClr val="FF0000"/>
                </a:solidFill>
              </a:rPr>
              <a:t> *</a:t>
            </a: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9117" y="3070063"/>
            <a:ext cx="1962171" cy="795474"/>
          </a:xfrm>
          <a:prstGeom prst="rect">
            <a:avLst/>
          </a:prstGeom>
        </p:spPr>
      </p:pic>
      <p:sp>
        <p:nvSpPr>
          <p:cNvPr id="32" name="직사각형 31"/>
          <p:cNvSpPr/>
          <p:nvPr/>
        </p:nvSpPr>
        <p:spPr>
          <a:xfrm>
            <a:off x="5200097" y="3537116"/>
            <a:ext cx="25469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buFont typeface="Arial" panose="020B0604020202020204" pitchFamily="34" charset="0"/>
              <a:buChar char="•"/>
            </a:pPr>
            <a:r>
              <a:rPr lang="ko-KR" altLang="en-US" sz="800" dirty="0" smtClean="0">
                <a:solidFill>
                  <a:srgbClr val="444444"/>
                </a:solidFill>
                <a:latin typeface="Noto Sans"/>
              </a:rPr>
              <a:t> 이미지 </a:t>
            </a:r>
            <a:r>
              <a:rPr lang="ko-KR" altLang="en-US" sz="800" dirty="0">
                <a:solidFill>
                  <a:srgbClr val="444444"/>
                </a:solidFill>
                <a:latin typeface="Noto Sans"/>
              </a:rPr>
              <a:t>사이즈 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720px x 1180px</a:t>
            </a:r>
          </a:p>
          <a:p>
            <a:pPr latinLnBrk="0">
              <a:buFont typeface="Arial" panose="020B0604020202020204" pitchFamily="34" charset="0"/>
              <a:buChar char="•"/>
            </a:pPr>
            <a:r>
              <a:rPr lang="en-US" altLang="ko-KR" sz="800" dirty="0" smtClean="0">
                <a:solidFill>
                  <a:srgbClr val="444444"/>
                </a:solidFill>
                <a:latin typeface="Noto Sans"/>
              </a:rPr>
              <a:t> (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jpeg, jpg, </a:t>
            </a:r>
            <a:r>
              <a:rPr lang="en-US" altLang="ko-KR" sz="800" dirty="0" err="1">
                <a:solidFill>
                  <a:srgbClr val="444444"/>
                </a:solidFill>
                <a:latin typeface="Noto Sans"/>
              </a:rPr>
              <a:t>png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 </a:t>
            </a:r>
            <a:r>
              <a:rPr lang="ko-KR" altLang="en-US" sz="800" dirty="0">
                <a:solidFill>
                  <a:srgbClr val="444444"/>
                </a:solidFill>
                <a:latin typeface="Noto Sans"/>
              </a:rPr>
              <a:t>파일만 업로드 가능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)</a:t>
            </a:r>
            <a:endParaRPr lang="en-US" altLang="ko-KR" sz="800" b="0" i="0" dirty="0">
              <a:solidFill>
                <a:srgbClr val="444444"/>
              </a:solidFill>
              <a:effectLst/>
              <a:latin typeface="Noto Sans"/>
            </a:endParaRPr>
          </a:p>
        </p:txBody>
      </p:sp>
      <p:pic>
        <p:nvPicPr>
          <p:cNvPr id="33" name="그림 3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8106" y="4858317"/>
            <a:ext cx="8778240" cy="938989"/>
          </a:xfrm>
          <a:prstGeom prst="rect">
            <a:avLst/>
          </a:prstGeom>
        </p:spPr>
      </p:pic>
      <p:graphicFrame>
        <p:nvGraphicFramePr>
          <p:cNvPr id="34" name="표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5643993"/>
              </p:ext>
            </p:extLst>
          </p:nvPr>
        </p:nvGraphicFramePr>
        <p:xfrm>
          <a:off x="3219117" y="2468228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2221609" y="2448818"/>
            <a:ext cx="1191439" cy="278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부가설명</a:t>
            </a: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007072"/>
              </p:ext>
            </p:extLst>
          </p:nvPr>
        </p:nvGraphicFramePr>
        <p:xfrm>
          <a:off x="301179" y="3899468"/>
          <a:ext cx="1437477" cy="2274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7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748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  <a:latin typeface="+mn-ea"/>
                        </a:rPr>
                        <a:t>분양자료</a:t>
                      </a: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</a:rPr>
                        <a:t> 관리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1091971"/>
              </p:ext>
            </p:extLst>
          </p:nvPr>
        </p:nvGraphicFramePr>
        <p:xfrm>
          <a:off x="301179" y="3686629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회원권</a:t>
                      </a:r>
                      <a:r>
                        <a:rPr lang="ko-KR" altLang="en-US" sz="800" b="1" baseline="0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 소개 </a:t>
                      </a:r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관리</a:t>
                      </a:r>
                      <a:endParaRPr lang="en-US" altLang="ko-KR" sz="800" b="1" dirty="0">
                        <a:solidFill>
                          <a:sysClr val="windowText" lastClr="000000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087156"/>
              </p:ext>
            </p:extLst>
          </p:nvPr>
        </p:nvGraphicFramePr>
        <p:xfrm>
          <a:off x="301179" y="3467800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bg1"/>
                          </a:solidFill>
                          <a:latin typeface="+mn-ea"/>
                        </a:rPr>
                        <a:t>매니저 관리</a:t>
                      </a:r>
                      <a:endParaRPr lang="en-US" altLang="ko-KR" sz="800" b="1">
                        <a:solidFill>
                          <a:schemeClr val="bg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426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/>
        <p:txBody>
          <a:bodyPr anchor="ctr"/>
          <a:lstStyle/>
          <a:p>
            <a:r>
              <a:rPr lang="en-US" altLang="ko-KR"/>
              <a:t>2</a:t>
            </a:r>
            <a:r>
              <a:rPr lang="en-US" altLang="ko-KR" smtClean="0"/>
              <a:t>. </a:t>
            </a:r>
            <a:r>
              <a:rPr lang="ko-KR" altLang="en-US" smtClean="0"/>
              <a:t>리조트 소개 관리</a:t>
            </a:r>
            <a:endParaRPr lang="ko-KR" alt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5"/>
          </p:nvPr>
        </p:nvSpPr>
        <p:spPr/>
        <p:txBody>
          <a:bodyPr anchor="ctr"/>
          <a:lstStyle/>
          <a:p>
            <a:r>
              <a:rPr lang="en-US" altLang="ko-KR" dirty="0" smtClean="0"/>
              <a:t>Login &gt; main &gt; </a:t>
            </a:r>
            <a:r>
              <a:rPr lang="ko-KR" altLang="en-US" dirty="0" smtClean="0"/>
              <a:t>통합 </a:t>
            </a:r>
            <a:r>
              <a:rPr lang="en-US" altLang="ko-KR" dirty="0" smtClean="0"/>
              <a:t>&gt; </a:t>
            </a:r>
            <a:r>
              <a:rPr lang="ko-KR" altLang="en-US" dirty="0" smtClean="0"/>
              <a:t>신규분양 관리 </a:t>
            </a:r>
            <a:r>
              <a:rPr lang="en-US" altLang="ko-KR" dirty="0" smtClean="0"/>
              <a:t>&gt; </a:t>
            </a:r>
            <a:r>
              <a:rPr lang="ko-KR" altLang="en-US" dirty="0" smtClean="0"/>
              <a:t>리조트 소개 관리</a:t>
            </a:r>
            <a:r>
              <a:rPr lang="en-US" altLang="ko-KR" dirty="0" smtClean="0"/>
              <a:t>&gt;</a:t>
            </a:r>
            <a:r>
              <a:rPr lang="ko-KR" altLang="en-US" dirty="0" err="1" smtClean="0"/>
              <a:t>글보기</a:t>
            </a:r>
            <a:r>
              <a:rPr lang="en-US" altLang="ko-KR" dirty="0" smtClean="0"/>
              <a:t>,</a:t>
            </a:r>
            <a:r>
              <a:rPr lang="ko-KR" altLang="en-US" dirty="0" smtClean="0"/>
              <a:t>수정</a:t>
            </a:r>
            <a:endParaRPr lang="ko-KR" altLang="en-US" dirty="0"/>
          </a:p>
        </p:txBody>
      </p:sp>
      <p:sp>
        <p:nvSpPr>
          <p:cNvPr id="13" name="텍스트 개체 틀 12"/>
          <p:cNvSpPr>
            <a:spLocks noGrp="1"/>
          </p:cNvSpPr>
          <p:nvPr>
            <p:ph type="body" sz="quarter" idx="16"/>
          </p:nvPr>
        </p:nvSpPr>
        <p:spPr/>
        <p:txBody>
          <a:bodyPr anchor="ctr"/>
          <a:lstStyle/>
          <a:p>
            <a:endParaRPr lang="ko-KR" altLang="en-US"/>
          </a:p>
        </p:txBody>
      </p:sp>
      <p:pic>
        <p:nvPicPr>
          <p:cNvPr id="48" name="그림 47"/>
          <p:cNvPicPr>
            <a:picLocks noChangeAspect="1"/>
          </p:cNvPicPr>
          <p:nvPr/>
        </p:nvPicPr>
        <p:blipFill rotWithShape="1">
          <a:blip r:embed="rId3"/>
          <a:srcRect b="10582"/>
          <a:stretch/>
        </p:blipFill>
        <p:spPr>
          <a:xfrm>
            <a:off x="301179" y="709087"/>
            <a:ext cx="1512475" cy="5295564"/>
          </a:xfrm>
          <a:prstGeom prst="rect">
            <a:avLst/>
          </a:prstGeom>
        </p:spPr>
      </p:pic>
      <p:graphicFrame>
        <p:nvGraphicFramePr>
          <p:cNvPr id="57" name="표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8387259"/>
              </p:ext>
            </p:extLst>
          </p:nvPr>
        </p:nvGraphicFramePr>
        <p:xfrm>
          <a:off x="569484" y="2571289"/>
          <a:ext cx="1167257" cy="27823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167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82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신규 분양 관리 </a:t>
                      </a:r>
                      <a:r>
                        <a:rPr lang="ko-KR" altLang="en-US" sz="8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∨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2170176" y="682752"/>
            <a:ext cx="3389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/>
              <a:t>리조트 소개 관리</a:t>
            </a:r>
            <a:endParaRPr lang="ko-KR" altLang="en-US" dirty="0"/>
          </a:p>
        </p:txBody>
      </p:sp>
      <p:sp>
        <p:nvSpPr>
          <p:cNvPr id="33" name="직사각형 32"/>
          <p:cNvSpPr/>
          <p:nvPr/>
        </p:nvSpPr>
        <p:spPr>
          <a:xfrm>
            <a:off x="2086198" y="1555394"/>
            <a:ext cx="146226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0"/>
            <a:r>
              <a:rPr lang="ko-KR" altLang="en-US" sz="1100" b="1" dirty="0" smtClean="0">
                <a:solidFill>
                  <a:srgbClr val="333333"/>
                </a:solidFill>
                <a:latin typeface="Font Awesome 5 Free"/>
              </a:rPr>
              <a:t>■ 리조트 소개 정보</a:t>
            </a:r>
            <a:endParaRPr lang="ko-KR" altLang="en-US" sz="1100" b="1" i="0" dirty="0">
              <a:solidFill>
                <a:srgbClr val="333333"/>
              </a:solidFill>
              <a:effectLst/>
              <a:latin typeface="Font Awesome 5 Free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153029" y="3050835"/>
            <a:ext cx="1191439" cy="151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이미지 첨부</a:t>
            </a:r>
            <a:r>
              <a:rPr lang="en-US" altLang="ko-KR" sz="1200" b="1" dirty="0">
                <a:solidFill>
                  <a:srgbClr val="FF0000"/>
                </a:solidFill>
              </a:rPr>
              <a:t> *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자세히보기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링크</a:t>
            </a: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35" name="표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5364979"/>
              </p:ext>
            </p:extLst>
          </p:nvPr>
        </p:nvGraphicFramePr>
        <p:xfrm>
          <a:off x="3219117" y="4158758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cxnSp>
        <p:nvCxnSpPr>
          <p:cNvPr id="36" name="직선 연결선 35"/>
          <p:cNvCxnSpPr/>
          <p:nvPr/>
        </p:nvCxnSpPr>
        <p:spPr>
          <a:xfrm>
            <a:off x="2468880" y="1826709"/>
            <a:ext cx="785665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7" name="표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8212786"/>
              </p:ext>
            </p:extLst>
          </p:nvPr>
        </p:nvGraphicFramePr>
        <p:xfrm>
          <a:off x="3219117" y="2007667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8" name="TextBox 37"/>
          <p:cNvSpPr txBox="1"/>
          <p:nvPr/>
        </p:nvSpPr>
        <p:spPr>
          <a:xfrm>
            <a:off x="2221609" y="1988257"/>
            <a:ext cx="1191439" cy="278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소개 제목</a:t>
            </a:r>
            <a:r>
              <a:rPr lang="en-US" altLang="ko-KR" sz="1200" b="1" dirty="0">
                <a:solidFill>
                  <a:srgbClr val="FF0000"/>
                </a:solidFill>
              </a:rPr>
              <a:t> *</a:t>
            </a: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39" name="그림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9117" y="3070063"/>
            <a:ext cx="1962171" cy="795474"/>
          </a:xfrm>
          <a:prstGeom prst="rect">
            <a:avLst/>
          </a:prstGeom>
        </p:spPr>
      </p:pic>
      <p:sp>
        <p:nvSpPr>
          <p:cNvPr id="40" name="직사각형 39"/>
          <p:cNvSpPr/>
          <p:nvPr/>
        </p:nvSpPr>
        <p:spPr>
          <a:xfrm>
            <a:off x="5200097" y="3537116"/>
            <a:ext cx="25469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buFont typeface="Arial" panose="020B0604020202020204" pitchFamily="34" charset="0"/>
              <a:buChar char="•"/>
            </a:pPr>
            <a:r>
              <a:rPr lang="ko-KR" altLang="en-US" sz="800" dirty="0" smtClean="0">
                <a:solidFill>
                  <a:srgbClr val="444444"/>
                </a:solidFill>
                <a:latin typeface="Noto Sans"/>
              </a:rPr>
              <a:t> 이미지 </a:t>
            </a:r>
            <a:r>
              <a:rPr lang="ko-KR" altLang="en-US" sz="800" dirty="0">
                <a:solidFill>
                  <a:srgbClr val="444444"/>
                </a:solidFill>
                <a:latin typeface="Noto Sans"/>
              </a:rPr>
              <a:t>사이즈 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720px x 1180px</a:t>
            </a:r>
          </a:p>
          <a:p>
            <a:pPr latinLnBrk="0">
              <a:buFont typeface="Arial" panose="020B0604020202020204" pitchFamily="34" charset="0"/>
              <a:buChar char="•"/>
            </a:pPr>
            <a:r>
              <a:rPr lang="en-US" altLang="ko-KR" sz="800" dirty="0" smtClean="0">
                <a:solidFill>
                  <a:srgbClr val="444444"/>
                </a:solidFill>
                <a:latin typeface="Noto Sans"/>
              </a:rPr>
              <a:t> (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jpeg, jpg, </a:t>
            </a:r>
            <a:r>
              <a:rPr lang="en-US" altLang="ko-KR" sz="800" dirty="0" err="1">
                <a:solidFill>
                  <a:srgbClr val="444444"/>
                </a:solidFill>
                <a:latin typeface="Noto Sans"/>
              </a:rPr>
              <a:t>png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 </a:t>
            </a:r>
            <a:r>
              <a:rPr lang="ko-KR" altLang="en-US" sz="800" dirty="0">
                <a:solidFill>
                  <a:srgbClr val="444444"/>
                </a:solidFill>
                <a:latin typeface="Noto Sans"/>
              </a:rPr>
              <a:t>파일만 업로드 가능</a:t>
            </a:r>
            <a:r>
              <a:rPr lang="en-US" altLang="ko-KR" sz="800" dirty="0">
                <a:solidFill>
                  <a:srgbClr val="444444"/>
                </a:solidFill>
                <a:latin typeface="Noto Sans"/>
              </a:rPr>
              <a:t>)</a:t>
            </a:r>
            <a:endParaRPr lang="en-US" altLang="ko-KR" sz="800" b="0" i="0" dirty="0">
              <a:solidFill>
                <a:srgbClr val="444444"/>
              </a:solidFill>
              <a:effectLst/>
              <a:latin typeface="Noto Sans"/>
            </a:endParaRPr>
          </a:p>
        </p:txBody>
      </p:sp>
      <p:pic>
        <p:nvPicPr>
          <p:cNvPr id="41" name="그림 4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8106" y="4858317"/>
            <a:ext cx="8778240" cy="938989"/>
          </a:xfrm>
          <a:prstGeom prst="rect">
            <a:avLst/>
          </a:prstGeom>
        </p:spPr>
      </p:pic>
      <p:graphicFrame>
        <p:nvGraphicFramePr>
          <p:cNvPr id="42" name="표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6419025"/>
              </p:ext>
            </p:extLst>
          </p:nvPr>
        </p:nvGraphicFramePr>
        <p:xfrm>
          <a:off x="3219117" y="2468228"/>
          <a:ext cx="6626631" cy="339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62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99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3" name="TextBox 42"/>
          <p:cNvSpPr txBox="1"/>
          <p:nvPr/>
        </p:nvSpPr>
        <p:spPr>
          <a:xfrm>
            <a:off x="2221609" y="2448818"/>
            <a:ext cx="1191439" cy="278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부가설명</a:t>
            </a: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44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75" b="31912"/>
          <a:stretch/>
        </p:blipFill>
        <p:spPr bwMode="auto">
          <a:xfrm>
            <a:off x="7036917" y="2959866"/>
            <a:ext cx="4519058" cy="1377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직사각형 44"/>
          <p:cNvSpPr/>
          <p:nvPr/>
        </p:nvSpPr>
        <p:spPr>
          <a:xfrm>
            <a:off x="8927517" y="3787762"/>
            <a:ext cx="845511" cy="30942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" name="꺾인 연결선 2"/>
          <p:cNvCxnSpPr/>
          <p:nvPr/>
        </p:nvCxnSpPr>
        <p:spPr>
          <a:xfrm rot="10800000" flipV="1">
            <a:off x="2640330" y="4022936"/>
            <a:ext cx="6560820" cy="374820"/>
          </a:xfrm>
          <a:prstGeom prst="bentConnector3">
            <a:avLst>
              <a:gd name="adj1" fmla="val -4007"/>
            </a:avLst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/>
          <p:cNvSpPr/>
          <p:nvPr/>
        </p:nvSpPr>
        <p:spPr>
          <a:xfrm>
            <a:off x="3060544" y="4201781"/>
            <a:ext cx="51919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dirty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사용하지 않을 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경우 버튼 </a:t>
            </a:r>
            <a:r>
              <a:rPr lang="ko-KR" altLang="en-US" dirty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안 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  <a:cs typeface="Arial"/>
                <a:sym typeface="Arial"/>
              </a:rPr>
              <a:t>보임</a:t>
            </a:r>
            <a:endParaRPr lang="en-US" altLang="ko-KR" dirty="0">
              <a:solidFill>
                <a:srgbClr val="FF0000"/>
              </a:solidFill>
              <a:latin typeface="+mn-ea"/>
              <a:cs typeface="Arial"/>
              <a:sym typeface="Arial"/>
            </a:endParaRPr>
          </a:p>
          <a:p>
            <a:endParaRPr lang="ko-KR" altLang="en-US" dirty="0"/>
          </a:p>
        </p:txBody>
      </p:sp>
      <p:pic>
        <p:nvPicPr>
          <p:cNvPr id="47" name="그림 4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80923" y="3595900"/>
            <a:ext cx="2000365" cy="246199"/>
          </a:xfrm>
          <a:prstGeom prst="rect">
            <a:avLst/>
          </a:prstGeom>
        </p:spPr>
      </p:pic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007072"/>
              </p:ext>
            </p:extLst>
          </p:nvPr>
        </p:nvGraphicFramePr>
        <p:xfrm>
          <a:off x="301179" y="3899468"/>
          <a:ext cx="1437477" cy="2274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7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748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  <a:latin typeface="+mn-ea"/>
                        </a:rPr>
                        <a:t>분양자료</a:t>
                      </a: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</a:rPr>
                        <a:t> 관리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1091971"/>
              </p:ext>
            </p:extLst>
          </p:nvPr>
        </p:nvGraphicFramePr>
        <p:xfrm>
          <a:off x="301179" y="3686629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회원권</a:t>
                      </a:r>
                      <a:r>
                        <a:rPr lang="ko-KR" altLang="en-US" sz="800" b="1" baseline="0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 소개 </a:t>
                      </a:r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관리</a:t>
                      </a:r>
                      <a:endParaRPr lang="en-US" altLang="ko-KR" sz="800" b="1" dirty="0">
                        <a:solidFill>
                          <a:sysClr val="windowText" lastClr="000000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087156"/>
              </p:ext>
            </p:extLst>
          </p:nvPr>
        </p:nvGraphicFramePr>
        <p:xfrm>
          <a:off x="301179" y="3467800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bg1"/>
                          </a:solidFill>
                          <a:latin typeface="+mn-ea"/>
                        </a:rPr>
                        <a:t>매니저 관리</a:t>
                      </a:r>
                      <a:endParaRPr lang="en-US" altLang="ko-KR" sz="800" b="1">
                        <a:solidFill>
                          <a:schemeClr val="bg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0405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/>
        <p:txBody>
          <a:bodyPr anchor="ctr">
            <a:normAutofit/>
          </a:bodyPr>
          <a:lstStyle/>
          <a:p>
            <a:r>
              <a:rPr lang="en-US" altLang="ko-KR" smtClean="0"/>
              <a:t>4. </a:t>
            </a:r>
            <a:r>
              <a:rPr lang="ko-KR" altLang="en-US" smtClean="0"/>
              <a:t>분양 자료 관리</a:t>
            </a:r>
            <a:endParaRPr lang="ko-KR" alt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/>
              <a:t>Login &gt; main &gt; </a:t>
            </a:r>
            <a:r>
              <a:rPr lang="ko-KR" altLang="en-US"/>
              <a:t>통합 </a:t>
            </a:r>
            <a:r>
              <a:rPr lang="en-US" altLang="ko-KR"/>
              <a:t>&gt; </a:t>
            </a:r>
            <a:r>
              <a:rPr lang="ko-KR" altLang="en-US"/>
              <a:t>신규분양 관리 </a:t>
            </a:r>
            <a:r>
              <a:rPr lang="en-US" altLang="ko-KR"/>
              <a:t>&gt; </a:t>
            </a:r>
            <a:r>
              <a:rPr lang="ko-KR" altLang="en-US" smtClean="0"/>
              <a:t>분양 자료 관리</a:t>
            </a:r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39350" y="620688"/>
            <a:ext cx="11425269" cy="374441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endParaRPr lang="en-US" altLang="ko-KR" sz="1000" smtClean="0">
              <a:solidFill>
                <a:schemeClr val="tx1"/>
              </a:solidFill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7411" y="2708920"/>
            <a:ext cx="1632181" cy="216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2020 .10.</a:t>
            </a:r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j-ea"/>
              </a:rPr>
              <a:t> </a:t>
            </a:r>
            <a:r>
              <a:rPr lang="en-US" altLang="ko-KR" sz="800" smtClean="0">
                <a:solidFill>
                  <a:schemeClr val="bg1">
                    <a:lumMod val="50000"/>
                  </a:schemeClr>
                </a:solidFill>
                <a:latin typeface="+mj-ea"/>
              </a:rPr>
              <a:t>22 </a:t>
            </a:r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j-ea"/>
              </a:rPr>
              <a:t>Ver _1 .0</a:t>
            </a:r>
            <a:endParaRPr lang="ko-KR" altLang="en-US" sz="800">
              <a:solidFill>
                <a:schemeClr val="bg1">
                  <a:lumMod val="50000"/>
                </a:schemeClr>
              </a:solidFill>
              <a:latin typeface="+mj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37411" y="2863970"/>
            <a:ext cx="823715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켄싱턴 호텔</a:t>
            </a:r>
            <a:r>
              <a:rPr lang="en-US" altLang="ko-KR" sz="12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&amp;</a:t>
            </a:r>
            <a:r>
              <a:rPr lang="ko-KR" altLang="en-US" sz="12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리조트 </a:t>
            </a:r>
            <a:r>
              <a:rPr kumimoji="1" lang="ko-KR" altLang="en-US" sz="1200" b="1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관리자 </a:t>
            </a:r>
            <a:r>
              <a:rPr kumimoji="1" lang="en-US" altLang="ko-KR" sz="1200" b="1">
                <a:solidFill>
                  <a:schemeClr val="bg1">
                    <a:lumMod val="75000"/>
                  </a:schemeClr>
                </a:solidFill>
                <a:latin typeface="+mn-ea"/>
              </a:rPr>
              <a:t>U.I </a:t>
            </a:r>
            <a:r>
              <a:rPr kumimoji="1" lang="ko-KR" altLang="en-US" sz="1200" b="1">
                <a:solidFill>
                  <a:schemeClr val="bg1">
                    <a:lumMod val="75000"/>
                  </a:schemeClr>
                </a:solidFill>
                <a:latin typeface="+mn-ea"/>
              </a:rPr>
              <a:t>화면 설계서</a:t>
            </a:r>
            <a:r>
              <a:rPr kumimoji="1" lang="en-US" altLang="ko-KR" sz="1200" b="1">
                <a:solidFill>
                  <a:schemeClr val="bg1">
                    <a:lumMod val="75000"/>
                  </a:schemeClr>
                </a:solidFill>
                <a:latin typeface="+mn-ea"/>
              </a:rPr>
              <a:t> </a:t>
            </a:r>
            <a:r>
              <a:rPr kumimoji="1" lang="en-US" altLang="ko-KR" sz="1200" b="1" smtClean="0">
                <a:solidFill>
                  <a:srgbClr val="FF0000"/>
                </a:solidFill>
                <a:latin typeface="+mn-ea"/>
              </a:rPr>
              <a:t>4. </a:t>
            </a:r>
            <a:r>
              <a:rPr kumimoji="1" lang="ko-KR" altLang="en-US" sz="1200" b="1" smtClean="0">
                <a:solidFill>
                  <a:srgbClr val="FF0000"/>
                </a:solidFill>
                <a:latin typeface="+mn-ea"/>
              </a:rPr>
              <a:t>분양 자료 관리</a:t>
            </a:r>
            <a:endParaRPr kumimoji="1" lang="en-US" altLang="ko-KR" sz="1200" b="1">
              <a:solidFill>
                <a:srgbClr val="FF0000"/>
              </a:solidFill>
              <a:latin typeface="+mn-ea"/>
            </a:endParaRPr>
          </a:p>
        </p:txBody>
      </p:sp>
      <p:sp>
        <p:nvSpPr>
          <p:cNvPr id="9" name="텍스트 개체 틀 12"/>
          <p:cNvSpPr>
            <a:spLocks noGrp="1"/>
          </p:cNvSpPr>
          <p:nvPr>
            <p:ph type="body" sz="quarter" idx="16"/>
          </p:nvPr>
        </p:nvSpPr>
        <p:spPr>
          <a:xfrm>
            <a:off x="10109091" y="206374"/>
            <a:ext cx="1714511" cy="238499"/>
          </a:xfrm>
        </p:spPr>
        <p:txBody>
          <a:bodyPr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7321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924" y="1490596"/>
            <a:ext cx="9573651" cy="4549035"/>
          </a:xfrm>
          <a:prstGeom prst="rect">
            <a:avLst/>
          </a:prstGeom>
        </p:spPr>
      </p:pic>
      <p:cxnSp>
        <p:nvCxnSpPr>
          <p:cNvPr id="7" name="꺾인 연결선 6"/>
          <p:cNvCxnSpPr/>
          <p:nvPr/>
        </p:nvCxnSpPr>
        <p:spPr>
          <a:xfrm flipV="1">
            <a:off x="1698232" y="1205307"/>
            <a:ext cx="3891861" cy="3236976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680621" y="1053870"/>
            <a:ext cx="1783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분양자료</a:t>
            </a:r>
            <a:r>
              <a:rPr lang="ko-KR" altLang="en-US" dirty="0" smtClean="0"/>
              <a:t> 관리</a:t>
            </a:r>
            <a:endParaRPr lang="ko-KR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304800" y="207264"/>
            <a:ext cx="46666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/>
              <a:t>* </a:t>
            </a:r>
            <a:r>
              <a:rPr lang="ko-KR" altLang="en-US" sz="2800" b="1" smtClean="0"/>
              <a:t>메뉴 위치 </a:t>
            </a:r>
            <a:r>
              <a:rPr lang="en-US" altLang="ko-KR" sz="2800" b="1" smtClean="0"/>
              <a:t>: </a:t>
            </a:r>
            <a:r>
              <a:rPr lang="ko-KR" altLang="en-US" sz="2800" b="1" smtClean="0"/>
              <a:t>분양자료 관리</a:t>
            </a:r>
            <a:endParaRPr lang="ko-KR" altLang="en-US" sz="2800" b="1" dirty="0"/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8245493"/>
              </p:ext>
            </p:extLst>
          </p:nvPr>
        </p:nvGraphicFramePr>
        <p:xfrm>
          <a:off x="754912" y="3194376"/>
          <a:ext cx="971169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9711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신규 분양 관리 </a:t>
                      </a:r>
                      <a:r>
                        <a:rPr lang="ko-KR" altLang="en-US" sz="8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∨</a:t>
                      </a:r>
                    </a:p>
                  </a:txBody>
                  <a:tcPr marL="0" marR="0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007072"/>
              </p:ext>
            </p:extLst>
          </p:nvPr>
        </p:nvGraphicFramePr>
        <p:xfrm>
          <a:off x="301179" y="3899468"/>
          <a:ext cx="1437477" cy="2274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7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748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  <a:latin typeface="+mn-ea"/>
                        </a:rPr>
                        <a:t>분양자료</a:t>
                      </a: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</a:rPr>
                        <a:t> 관리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1091971"/>
              </p:ext>
            </p:extLst>
          </p:nvPr>
        </p:nvGraphicFramePr>
        <p:xfrm>
          <a:off x="301179" y="3686629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회원권</a:t>
                      </a:r>
                      <a:r>
                        <a:rPr lang="ko-KR" altLang="en-US" sz="800" b="1" baseline="0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 소개 </a:t>
                      </a:r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관리</a:t>
                      </a:r>
                      <a:endParaRPr lang="en-US" altLang="ko-KR" sz="800" b="1" dirty="0">
                        <a:solidFill>
                          <a:sysClr val="windowText" lastClr="000000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087156"/>
              </p:ext>
            </p:extLst>
          </p:nvPr>
        </p:nvGraphicFramePr>
        <p:xfrm>
          <a:off x="301179" y="3467800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bg1"/>
                          </a:solidFill>
                          <a:latin typeface="+mn-ea"/>
                        </a:rPr>
                        <a:t>매니저 관리</a:t>
                      </a:r>
                      <a:endParaRPr lang="en-US" altLang="ko-KR" sz="800" b="1">
                        <a:solidFill>
                          <a:schemeClr val="bg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28815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055" y="402336"/>
            <a:ext cx="1512475" cy="592226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70176" y="682752"/>
            <a:ext cx="3389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분양자료</a:t>
            </a:r>
            <a:r>
              <a:rPr lang="ko-KR" altLang="en-US" dirty="0" smtClean="0"/>
              <a:t> 관리</a:t>
            </a:r>
            <a:endParaRPr lang="ko-KR" altLang="en-US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1339953"/>
              </p:ext>
            </p:extLst>
          </p:nvPr>
        </p:nvGraphicFramePr>
        <p:xfrm>
          <a:off x="2007398" y="2719154"/>
          <a:ext cx="9798521" cy="18091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3406">
                  <a:extLst>
                    <a:ext uri="{9D8B030D-6E8A-4147-A177-3AD203B41FA5}">
                      <a16:colId xmlns:a16="http://schemas.microsoft.com/office/drawing/2014/main" val="1812775164"/>
                    </a:ext>
                  </a:extLst>
                </a:gridCol>
                <a:gridCol w="2994502">
                  <a:extLst>
                    <a:ext uri="{9D8B030D-6E8A-4147-A177-3AD203B41FA5}">
                      <a16:colId xmlns:a16="http://schemas.microsoft.com/office/drawing/2014/main" val="4289197873"/>
                    </a:ext>
                  </a:extLst>
                </a:gridCol>
                <a:gridCol w="2994502">
                  <a:extLst>
                    <a:ext uri="{9D8B030D-6E8A-4147-A177-3AD203B41FA5}">
                      <a16:colId xmlns:a16="http://schemas.microsoft.com/office/drawing/2014/main" val="1174781021"/>
                    </a:ext>
                  </a:extLst>
                </a:gridCol>
                <a:gridCol w="989009">
                  <a:extLst>
                    <a:ext uri="{9D8B030D-6E8A-4147-A177-3AD203B41FA5}">
                      <a16:colId xmlns:a16="http://schemas.microsoft.com/office/drawing/2014/main" val="3286522558"/>
                    </a:ext>
                  </a:extLst>
                </a:gridCol>
                <a:gridCol w="1113551">
                  <a:extLst>
                    <a:ext uri="{9D8B030D-6E8A-4147-A177-3AD203B41FA5}">
                      <a16:colId xmlns:a16="http://schemas.microsoft.com/office/drawing/2014/main" val="652025889"/>
                    </a:ext>
                  </a:extLst>
                </a:gridCol>
                <a:gridCol w="1113551">
                  <a:extLst>
                    <a:ext uri="{9D8B030D-6E8A-4147-A177-3AD203B41FA5}">
                      <a16:colId xmlns:a16="http://schemas.microsoft.com/office/drawing/2014/main" val="12945116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번호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구분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제목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등록일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등록자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게시여부</a:t>
                      </a:r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107743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기명회원</a:t>
                      </a:r>
                      <a:r>
                        <a:rPr lang="en-US" altLang="ko-KR" sz="1200" dirty="0" smtClean="0"/>
                        <a:t>,</a:t>
                      </a:r>
                      <a:r>
                        <a:rPr lang="ko-KR" altLang="en-US" sz="1200" dirty="0" err="1" smtClean="0"/>
                        <a:t>무기명회원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분양자료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2020-10-16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관리자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게시</a:t>
                      </a:r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72179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미게시</a:t>
                      </a:r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59793473"/>
                  </a:ext>
                </a:extLst>
              </a:tr>
              <a:tr h="325798"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060621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69578691"/>
                  </a:ext>
                </a:extLst>
              </a:tr>
            </a:tbl>
          </a:graphicData>
        </a:graphic>
      </p:graphicFrame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2330" y="4990461"/>
            <a:ext cx="1571435" cy="483937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6530" y="1210580"/>
            <a:ext cx="10073185" cy="1350078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11204448" y="2170176"/>
            <a:ext cx="825267" cy="3904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304800" y="60960"/>
            <a:ext cx="3959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/>
              <a:t>* </a:t>
            </a:r>
            <a:r>
              <a:rPr lang="ko-KR" altLang="en-US" sz="2800" b="1" dirty="0" err="1" smtClean="0"/>
              <a:t>분양자료</a:t>
            </a:r>
            <a:r>
              <a:rPr lang="ko-KR" altLang="en-US" sz="2800" b="1" dirty="0" smtClean="0"/>
              <a:t> 관리 리스트</a:t>
            </a:r>
            <a:endParaRPr lang="ko-KR" altLang="en-US" sz="28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3267074" y="1800225"/>
            <a:ext cx="597789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sz="1000" smtClean="0"/>
              <a:t>구분</a:t>
            </a:r>
            <a:endParaRPr lang="ko-KR" altLang="en-US" sz="1000"/>
          </a:p>
        </p:txBody>
      </p:sp>
      <p:graphicFrame>
        <p:nvGraphicFramePr>
          <p:cNvPr id="37" name="표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4553579"/>
              </p:ext>
            </p:extLst>
          </p:nvPr>
        </p:nvGraphicFramePr>
        <p:xfrm>
          <a:off x="3329094" y="2045377"/>
          <a:ext cx="844097" cy="6400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8440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116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u="sng" smtClean="0">
                          <a:solidFill>
                            <a:schemeClr val="tx1"/>
                          </a:solidFill>
                        </a:rPr>
                        <a:t>·  </a:t>
                      </a:r>
                      <a:r>
                        <a:rPr lang="ko-KR" altLang="en-US" sz="800" b="1" u="sng" smtClean="0">
                          <a:solidFill>
                            <a:schemeClr val="tx1"/>
                          </a:solidFill>
                        </a:rPr>
                        <a:t>기명 회원</a:t>
                      </a:r>
                      <a:endParaRPr lang="en-US" altLang="ko-KR" sz="800" b="1" u="sng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smtClean="0">
                          <a:solidFill>
                            <a:schemeClr val="tx1"/>
                          </a:solidFill>
                        </a:rPr>
                        <a:t>·  </a:t>
                      </a:r>
                      <a:r>
                        <a:rPr lang="ko-KR" altLang="en-US" sz="800" b="0" smtClean="0">
                          <a:solidFill>
                            <a:schemeClr val="tx1"/>
                          </a:solidFill>
                        </a:rPr>
                        <a:t>무기명 회원</a:t>
                      </a:r>
                      <a:endParaRPr lang="en-US" altLang="ko-KR" sz="800" b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smtClean="0">
                          <a:solidFill>
                            <a:schemeClr val="tx1"/>
                          </a:solidFill>
                        </a:rPr>
                        <a:t>·  </a:t>
                      </a:r>
                      <a:r>
                        <a:rPr lang="ko-KR" altLang="en-US" sz="800" b="0" smtClean="0">
                          <a:solidFill>
                            <a:schemeClr val="tx1"/>
                          </a:solidFill>
                        </a:rPr>
                        <a:t>지점 안내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4" name="표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088147"/>
              </p:ext>
            </p:extLst>
          </p:nvPr>
        </p:nvGraphicFramePr>
        <p:xfrm>
          <a:off x="714706" y="2560657"/>
          <a:ext cx="1167257" cy="27823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167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82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신규 분양 관리 </a:t>
                      </a:r>
                      <a:r>
                        <a:rPr lang="ko-KR" altLang="en-US" sz="8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∨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007072"/>
              </p:ext>
            </p:extLst>
          </p:nvPr>
        </p:nvGraphicFramePr>
        <p:xfrm>
          <a:off x="301179" y="3899468"/>
          <a:ext cx="1437477" cy="2274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7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748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  <a:latin typeface="+mn-ea"/>
                        </a:rPr>
                        <a:t>분양자료</a:t>
                      </a: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</a:rPr>
                        <a:t> 관리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1091971"/>
              </p:ext>
            </p:extLst>
          </p:nvPr>
        </p:nvGraphicFramePr>
        <p:xfrm>
          <a:off x="301179" y="3686629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회원권</a:t>
                      </a:r>
                      <a:r>
                        <a:rPr lang="ko-KR" altLang="en-US" sz="800" b="1" baseline="0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 소개 </a:t>
                      </a:r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관리</a:t>
                      </a:r>
                      <a:endParaRPr lang="en-US" altLang="ko-KR" sz="800" b="1" dirty="0">
                        <a:solidFill>
                          <a:sysClr val="windowText" lastClr="000000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087156"/>
              </p:ext>
            </p:extLst>
          </p:nvPr>
        </p:nvGraphicFramePr>
        <p:xfrm>
          <a:off x="301179" y="3467800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bg1"/>
                          </a:solidFill>
                          <a:latin typeface="+mn-ea"/>
                        </a:rPr>
                        <a:t>매니저 관리</a:t>
                      </a:r>
                      <a:endParaRPr lang="en-US" altLang="ko-KR" sz="800" b="1">
                        <a:solidFill>
                          <a:schemeClr val="bg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88441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055" y="402336"/>
            <a:ext cx="1512475" cy="592226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70176" y="682752"/>
            <a:ext cx="3389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분양자료</a:t>
            </a:r>
            <a:r>
              <a:rPr lang="ko-KR" altLang="en-US" dirty="0" smtClean="0"/>
              <a:t> 관리</a:t>
            </a:r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2262354" y="1171694"/>
            <a:ext cx="132119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0"/>
            <a:r>
              <a:rPr lang="ko-KR" altLang="en-US" sz="1100" b="1" dirty="0" smtClean="0">
                <a:solidFill>
                  <a:srgbClr val="333333"/>
                </a:solidFill>
                <a:latin typeface="Font Awesome 5 Free"/>
              </a:rPr>
              <a:t>■ 문서 자료 첨부</a:t>
            </a:r>
            <a:endParaRPr lang="ko-KR" altLang="en-US" sz="1100" b="1" i="0" dirty="0">
              <a:solidFill>
                <a:srgbClr val="333333"/>
              </a:solidFill>
              <a:effectLst/>
              <a:latin typeface="Font Awesome 5 Free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3"/>
          <a:srcRect r="9986" b="16361"/>
          <a:stretch/>
        </p:blipFill>
        <p:spPr>
          <a:xfrm>
            <a:off x="2170176" y="1930614"/>
            <a:ext cx="9515005" cy="2396838"/>
          </a:xfrm>
          <a:prstGeom prst="rect">
            <a:avLst/>
          </a:prstGeom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6751102"/>
              </p:ext>
            </p:extLst>
          </p:nvPr>
        </p:nvGraphicFramePr>
        <p:xfrm>
          <a:off x="2262354" y="1549393"/>
          <a:ext cx="93868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1362">
                  <a:extLst>
                    <a:ext uri="{9D8B030D-6E8A-4147-A177-3AD203B41FA5}">
                      <a16:colId xmlns:a16="http://schemas.microsoft.com/office/drawing/2014/main" val="2374571652"/>
                    </a:ext>
                  </a:extLst>
                </a:gridCol>
                <a:gridCol w="8745489">
                  <a:extLst>
                    <a:ext uri="{9D8B030D-6E8A-4147-A177-3AD203B41FA5}">
                      <a16:colId xmlns:a16="http://schemas.microsoft.com/office/drawing/2014/main" val="7502154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구분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   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기명회원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        무기명 회원            지점 안내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7971676"/>
                  </a:ext>
                </a:extLst>
              </a:tr>
            </a:tbl>
          </a:graphicData>
        </a:graphic>
      </p:graphicFrame>
      <p:sp>
        <p:nvSpPr>
          <p:cNvPr id="15" name="직사각형 14"/>
          <p:cNvSpPr/>
          <p:nvPr/>
        </p:nvSpPr>
        <p:spPr>
          <a:xfrm>
            <a:off x="2981195" y="1638822"/>
            <a:ext cx="225468" cy="193448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4098097" y="1653436"/>
            <a:ext cx="225468" cy="193448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5515623" y="1655524"/>
            <a:ext cx="225468" cy="193448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04800" y="60960"/>
            <a:ext cx="5779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/>
              <a:t>* </a:t>
            </a:r>
            <a:r>
              <a:rPr lang="ko-KR" altLang="en-US" sz="2800" b="1" dirty="0" err="1" smtClean="0"/>
              <a:t>분양자료</a:t>
            </a:r>
            <a:r>
              <a:rPr lang="ko-KR" altLang="en-US" sz="2800" b="1" dirty="0" smtClean="0"/>
              <a:t> 관리 신규 등록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글쓰기</a:t>
            </a:r>
            <a:r>
              <a:rPr lang="en-US" altLang="ko-KR" sz="2800" b="1" dirty="0" smtClean="0"/>
              <a:t>)</a:t>
            </a:r>
            <a:endParaRPr lang="ko-KR" altLang="en-US" sz="2800" b="1" dirty="0"/>
          </a:p>
        </p:txBody>
      </p: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6253905"/>
              </p:ext>
            </p:extLst>
          </p:nvPr>
        </p:nvGraphicFramePr>
        <p:xfrm>
          <a:off x="714706" y="2560657"/>
          <a:ext cx="1167257" cy="27823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167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82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신규 분양 관리 </a:t>
                      </a:r>
                      <a:r>
                        <a:rPr lang="ko-KR" altLang="en-US" sz="8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∨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4" name="그림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2353" y="4526847"/>
            <a:ext cx="9397903" cy="1371033"/>
          </a:xfrm>
          <a:prstGeom prst="rect">
            <a:avLst/>
          </a:prstGeom>
        </p:spPr>
      </p:pic>
      <p:graphicFrame>
        <p:nvGraphicFramePr>
          <p:cNvPr id="22" name="표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007072"/>
              </p:ext>
            </p:extLst>
          </p:nvPr>
        </p:nvGraphicFramePr>
        <p:xfrm>
          <a:off x="301179" y="3899468"/>
          <a:ext cx="1437477" cy="2274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7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748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  <a:latin typeface="+mn-ea"/>
                        </a:rPr>
                        <a:t>분양자료</a:t>
                      </a: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</a:rPr>
                        <a:t> 관리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1091971"/>
              </p:ext>
            </p:extLst>
          </p:nvPr>
        </p:nvGraphicFramePr>
        <p:xfrm>
          <a:off x="301179" y="3686629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회원권</a:t>
                      </a:r>
                      <a:r>
                        <a:rPr lang="ko-KR" altLang="en-US" sz="800" b="1" baseline="0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 소개 </a:t>
                      </a:r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관리</a:t>
                      </a:r>
                      <a:endParaRPr lang="en-US" altLang="ko-KR" sz="800" b="1" dirty="0">
                        <a:solidFill>
                          <a:sysClr val="windowText" lastClr="000000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087156"/>
              </p:ext>
            </p:extLst>
          </p:nvPr>
        </p:nvGraphicFramePr>
        <p:xfrm>
          <a:off x="301179" y="3467800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bg1"/>
                          </a:solidFill>
                          <a:latin typeface="+mn-ea"/>
                        </a:rPr>
                        <a:t>매니저 관리</a:t>
                      </a:r>
                      <a:endParaRPr lang="en-US" altLang="ko-KR" sz="800" b="1">
                        <a:solidFill>
                          <a:schemeClr val="bg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64279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r="11617"/>
          <a:stretch/>
        </p:blipFill>
        <p:spPr>
          <a:xfrm>
            <a:off x="2170176" y="2028923"/>
            <a:ext cx="9525638" cy="229852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055" y="402336"/>
            <a:ext cx="1512475" cy="592226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70176" y="682752"/>
            <a:ext cx="3389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분양자료</a:t>
            </a:r>
            <a:r>
              <a:rPr lang="ko-KR" altLang="en-US" dirty="0" smtClean="0"/>
              <a:t> 관리</a:t>
            </a:r>
            <a:endParaRPr lang="ko-KR" altLang="en-US" dirty="0"/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0230141"/>
              </p:ext>
            </p:extLst>
          </p:nvPr>
        </p:nvGraphicFramePr>
        <p:xfrm>
          <a:off x="2262354" y="1549393"/>
          <a:ext cx="93868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1362">
                  <a:extLst>
                    <a:ext uri="{9D8B030D-6E8A-4147-A177-3AD203B41FA5}">
                      <a16:colId xmlns:a16="http://schemas.microsoft.com/office/drawing/2014/main" val="2374571652"/>
                    </a:ext>
                  </a:extLst>
                </a:gridCol>
                <a:gridCol w="8745489">
                  <a:extLst>
                    <a:ext uri="{9D8B030D-6E8A-4147-A177-3AD203B41FA5}">
                      <a16:colId xmlns:a16="http://schemas.microsoft.com/office/drawing/2014/main" val="7502154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구분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   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기명회원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        무기명 회원            지점 안내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7971676"/>
                  </a:ext>
                </a:extLst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2981195" y="1638822"/>
            <a:ext cx="225468" cy="193448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4098097" y="1653436"/>
            <a:ext cx="225468" cy="193448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5515623" y="1655524"/>
            <a:ext cx="225468" cy="193448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2933570" y="1596857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>
                <a:solidFill>
                  <a:schemeClr val="bg1">
                    <a:lumMod val="50000"/>
                  </a:schemeClr>
                </a:solidFill>
                <a:latin typeface="+mn-ea"/>
              </a:rPr>
              <a:t>✔</a:t>
            </a:r>
            <a:endParaRPr lang="ko-KR" altLang="en-US" sz="1200"/>
          </a:p>
        </p:txBody>
      </p:sp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6253905"/>
              </p:ext>
            </p:extLst>
          </p:nvPr>
        </p:nvGraphicFramePr>
        <p:xfrm>
          <a:off x="714706" y="2560657"/>
          <a:ext cx="1167257" cy="27823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167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82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mtClean="0">
                          <a:solidFill>
                            <a:schemeClr val="tx1"/>
                          </a:solidFill>
                          <a:latin typeface="+mn-ea"/>
                        </a:rPr>
                        <a:t>신규 분양 관리 </a:t>
                      </a:r>
                      <a:r>
                        <a:rPr lang="ko-KR" altLang="en-US" sz="8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∨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1" name="직사각형 20"/>
          <p:cNvSpPr/>
          <p:nvPr/>
        </p:nvSpPr>
        <p:spPr>
          <a:xfrm>
            <a:off x="2262354" y="1171694"/>
            <a:ext cx="132119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0"/>
            <a:r>
              <a:rPr lang="ko-KR" altLang="en-US" sz="1100" b="1" dirty="0" smtClean="0">
                <a:solidFill>
                  <a:srgbClr val="333333"/>
                </a:solidFill>
                <a:latin typeface="Font Awesome 5 Free"/>
              </a:rPr>
              <a:t>■ 문서 자료 첨부</a:t>
            </a:r>
            <a:endParaRPr lang="ko-KR" altLang="en-US" sz="1100" b="1" i="0" dirty="0">
              <a:solidFill>
                <a:srgbClr val="333333"/>
              </a:solidFill>
              <a:effectLst/>
              <a:latin typeface="Font Awesome 5 Free"/>
            </a:endParaRP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2353" y="4526847"/>
            <a:ext cx="9397903" cy="1371033"/>
          </a:xfrm>
          <a:prstGeom prst="rect">
            <a:avLst/>
          </a:prstGeom>
        </p:spPr>
      </p:pic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007072"/>
              </p:ext>
            </p:extLst>
          </p:nvPr>
        </p:nvGraphicFramePr>
        <p:xfrm>
          <a:off x="301179" y="3899468"/>
          <a:ext cx="1437477" cy="2274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7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748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  <a:latin typeface="+mn-ea"/>
                        </a:rPr>
                        <a:t>분양자료</a:t>
                      </a:r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</a:rPr>
                        <a:t> 관리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1091971"/>
              </p:ext>
            </p:extLst>
          </p:nvPr>
        </p:nvGraphicFramePr>
        <p:xfrm>
          <a:off x="301179" y="3686629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회원권</a:t>
                      </a:r>
                      <a:r>
                        <a:rPr lang="ko-KR" altLang="en-US" sz="800" b="1" baseline="0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 소개 </a:t>
                      </a:r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+mn-ea"/>
                        </a:rPr>
                        <a:t>관리</a:t>
                      </a:r>
                      <a:endParaRPr lang="en-US" altLang="ko-KR" sz="800" b="1" dirty="0">
                        <a:solidFill>
                          <a:sysClr val="windowText" lastClr="000000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087156"/>
              </p:ext>
            </p:extLst>
          </p:nvPr>
        </p:nvGraphicFramePr>
        <p:xfrm>
          <a:off x="301179" y="3467800"/>
          <a:ext cx="1431923" cy="21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431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697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smtClean="0">
                          <a:solidFill>
                            <a:schemeClr val="bg1"/>
                          </a:solidFill>
                          <a:latin typeface="+mn-ea"/>
                        </a:rPr>
                        <a:t>매니저 관리</a:t>
                      </a:r>
                      <a:endParaRPr lang="en-US" altLang="ko-KR" sz="800" b="1">
                        <a:solidFill>
                          <a:schemeClr val="bg1"/>
                        </a:solidFill>
                        <a:latin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304800" y="60960"/>
            <a:ext cx="5779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/>
              <a:t>* </a:t>
            </a:r>
            <a:r>
              <a:rPr lang="ko-KR" altLang="en-US" sz="2800" b="1" dirty="0" err="1" smtClean="0"/>
              <a:t>분양자료</a:t>
            </a:r>
            <a:r>
              <a:rPr lang="ko-KR" altLang="en-US" sz="2800" b="1" dirty="0" smtClean="0"/>
              <a:t> 관리 신규 등록</a:t>
            </a:r>
            <a:r>
              <a:rPr lang="en-US" altLang="ko-KR" sz="2800" b="1" dirty="0" smtClean="0"/>
              <a:t>(</a:t>
            </a:r>
            <a:r>
              <a:rPr lang="ko-KR" altLang="en-US" sz="2800" b="1" dirty="0" err="1" smtClean="0"/>
              <a:t>글보기</a:t>
            </a:r>
            <a:r>
              <a:rPr lang="en-US" altLang="ko-KR" sz="2800" b="1" dirty="0" smtClean="0"/>
              <a:t>)</a:t>
            </a:r>
            <a:endParaRPr lang="ko-KR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2092162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740</TotalTime>
  <Words>840</Words>
  <Application>Microsoft Office PowerPoint</Application>
  <PresentationFormat>와이드스크린</PresentationFormat>
  <Paragraphs>312</Paragraphs>
  <Slides>16</Slides>
  <Notes>11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2" baseType="lpstr">
      <vt:lpstr>Font Awesome 5 Free</vt:lpstr>
      <vt:lpstr>Noto Sans</vt:lpstr>
      <vt:lpstr>돋움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이정연</dc:creator>
  <cp:lastModifiedBy>이정연</cp:lastModifiedBy>
  <cp:revision>149</cp:revision>
  <dcterms:created xsi:type="dcterms:W3CDTF">2020-10-16T02:50:24Z</dcterms:created>
  <dcterms:modified xsi:type="dcterms:W3CDTF">2020-11-10T07:30:25Z</dcterms:modified>
</cp:coreProperties>
</file>